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974EC0-25A9-4D09-BFB2-A3653C684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931566"/>
          </a:xfrm>
        </p:spPr>
        <p:txBody>
          <a:bodyPr>
            <a:normAutofit/>
          </a:bodyPr>
          <a:lstStyle/>
          <a:p>
            <a:pPr algn="ctr"/>
            <a:r>
              <a:rPr lang="hu-HU" sz="44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Magyar Öntözési Egyesület</a:t>
            </a:r>
            <a:br>
              <a:rPr lang="hu-HU" sz="3600" cap="none" dirty="0">
                <a:latin typeface="Calibri" panose="020F0502020204030204" pitchFamily="34" charset="0"/>
              </a:rPr>
            </a:br>
            <a:br>
              <a:rPr lang="hu-HU" sz="2800" cap="none" dirty="0">
                <a:latin typeface="Calibri" panose="020F0502020204030204" pitchFamily="34" charset="0"/>
              </a:rPr>
            </a:br>
            <a:endParaRPr lang="hu-HU" sz="2800" cap="none" dirty="0">
              <a:latin typeface="Calibri" panose="020F050202020403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93D5F83-EC66-4C16-B1BD-DF0BD77AC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738" y="4454554"/>
            <a:ext cx="4450868" cy="2046913"/>
          </a:xfrm>
        </p:spPr>
        <p:txBody>
          <a:bodyPr>
            <a:normAutofit fontScale="92500"/>
          </a:bodyPr>
          <a:lstStyle/>
          <a:p>
            <a:pPr algn="r"/>
            <a:r>
              <a:rPr lang="hu-HU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szakmai Workshop</a:t>
            </a:r>
            <a:br>
              <a:rPr lang="hu-HU" sz="2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hu-HU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Lurdy</a:t>
            </a:r>
            <a:r>
              <a:rPr lang="hu-HU" sz="2800" dirty="0">
                <a:solidFill>
                  <a:schemeClr val="tx1"/>
                </a:solidFill>
                <a:latin typeface="Calibri" panose="020F0502020204030204" pitchFamily="34" charset="0"/>
              </a:rPr>
              <a:t>-ház konferencia központ</a:t>
            </a:r>
          </a:p>
          <a:p>
            <a:pPr algn="r"/>
            <a:endParaRPr lang="hu-HU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</a:rPr>
              <a:t>2024. december 04.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9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974EC0-25A9-4D09-BFB2-A3653C684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44" y="-289419"/>
            <a:ext cx="10154365" cy="1279321"/>
          </a:xfrm>
        </p:spPr>
        <p:txBody>
          <a:bodyPr>
            <a:normAutofit/>
          </a:bodyPr>
          <a:lstStyle/>
          <a:p>
            <a:r>
              <a:rPr lang="hu-HU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Vízháztartás kapacitásnövelés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93D5F83-EC66-4C16-B1BD-DF0BD77AC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44" y="1323363"/>
            <a:ext cx="7436332" cy="463282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alginit: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1 kg = 1 - 1,3 liter vízmegkötés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zeolit: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20 - 50% vízadszorpciós képesség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kertészeti perlit: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1 liter = 2,5 – 5 dl vízmegkötés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E68D2A-A8B3-4137-AB28-E5A2325F7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307" y="2745667"/>
            <a:ext cx="2583810" cy="172081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9B0C088-726B-46D1-B0FF-B6F7D3649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307" y="1042362"/>
            <a:ext cx="2583810" cy="157404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2555BA6-28C6-48C7-AB61-3164595B8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307" y="4602033"/>
            <a:ext cx="2583810" cy="17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974EC0-25A9-4D09-BFB2-A3653C684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44" y="-289419"/>
            <a:ext cx="10154365" cy="1279321"/>
          </a:xfrm>
        </p:spPr>
        <p:txBody>
          <a:bodyPr>
            <a:normAutofit/>
          </a:bodyPr>
          <a:lstStyle/>
          <a:p>
            <a:r>
              <a:rPr lang="hu-HU" sz="2800" b="1" cap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Ph</a:t>
            </a:r>
            <a:r>
              <a:rPr lang="hu-HU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hatás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93D5F83-EC66-4C16-B1BD-DF0BD77AC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44" y="1323363"/>
            <a:ext cx="7436332" cy="463282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alginit: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7,15 - 7,78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zeolit: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7,2 - 7,9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kertészeti perlit: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semleges</a:t>
            </a:r>
          </a:p>
        </p:txBody>
      </p:sp>
    </p:spTree>
    <p:extLst>
      <p:ext uri="{BB962C8B-B14F-4D97-AF65-F5344CB8AC3E}">
        <p14:creationId xmlns:p14="http://schemas.microsoft.com/office/powerpoint/2010/main" val="321520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974EC0-25A9-4D09-BFB2-A3653C684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44" y="-289419"/>
            <a:ext cx="10154365" cy="1279321"/>
          </a:xfrm>
        </p:spPr>
        <p:txBody>
          <a:bodyPr>
            <a:normAutofit/>
          </a:bodyPr>
          <a:lstStyle/>
          <a:p>
            <a:r>
              <a:rPr lang="hu-HU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Optimális hatás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93D5F83-EC66-4C16-B1BD-DF0BD77AC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44" y="1686186"/>
            <a:ext cx="7981617" cy="372471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Időjárás és specifikálható felhőalapú okosöntözés</a:t>
            </a:r>
            <a:endParaRPr lang="hu-HU" sz="21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</a:rPr>
              <a:t>talaj –és növénytípus, benapozottság, felület, speciális paraméterek, </a:t>
            </a:r>
            <a:r>
              <a:rPr lang="hu-HU" sz="1500" dirty="0" err="1">
                <a:solidFill>
                  <a:schemeClr val="tx1"/>
                </a:solidFill>
              </a:rPr>
              <a:t>stb</a:t>
            </a:r>
            <a:r>
              <a:rPr lang="hu-HU" sz="1500" dirty="0">
                <a:solidFill>
                  <a:schemeClr val="tx1"/>
                </a:solidFill>
              </a:rPr>
              <a:t>…</a:t>
            </a:r>
          </a:p>
          <a:p>
            <a:endParaRPr lang="hu-HU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Talajjavító ásványok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Egyéb szerves anyaghasználat</a:t>
            </a:r>
            <a:endParaRPr lang="hu-HU" sz="2100" dirty="0">
              <a:solidFill>
                <a:schemeClr val="tx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D1A55D9-5638-4ABC-9357-D00E6DC2D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477" y="1943043"/>
            <a:ext cx="4935523" cy="491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02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974EC0-25A9-4D09-BFB2-A3653C684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115" y="956345"/>
            <a:ext cx="10360404" cy="3015843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cap="none" dirty="0">
                <a:latin typeface="Calibri" panose="020F0502020204030204" pitchFamily="34" charset="0"/>
              </a:rPr>
              <a:t>Köszönöm a megtisztelő figyelmet!</a:t>
            </a:r>
            <a:br>
              <a:rPr lang="hu-HU" sz="6000" cap="none" dirty="0">
                <a:latin typeface="Calibri" panose="020F0502020204030204" pitchFamily="34" charset="0"/>
              </a:rPr>
            </a:br>
            <a:br>
              <a:rPr lang="hu-HU" sz="6000" cap="none" dirty="0">
                <a:latin typeface="Calibri" panose="020F0502020204030204" pitchFamily="34" charset="0"/>
              </a:rPr>
            </a:br>
            <a:r>
              <a:rPr lang="hu-HU" sz="6000" cap="none" dirty="0">
                <a:latin typeface="Calibri" panose="020F0502020204030204" pitchFamily="34" charset="0"/>
              </a:rPr>
              <a:t>Várom a kérdéseket!</a:t>
            </a:r>
            <a:br>
              <a:rPr lang="hu-HU" sz="2800" cap="none" dirty="0">
                <a:latin typeface="Calibri" panose="020F0502020204030204" pitchFamily="34" charset="0"/>
              </a:rPr>
            </a:br>
            <a:endParaRPr lang="hu-HU" sz="2800" cap="none" dirty="0">
              <a:latin typeface="Calibri" panose="020F0502020204030204" pitchFamily="34" charset="0"/>
            </a:endParaRPr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1E9A16DE-2D88-4F13-AF4B-D4AF5E6AD1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E436978-93D7-4380-8EBC-60A970D7E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581" y="5027128"/>
            <a:ext cx="1850140" cy="1405131"/>
          </a:xfrm>
          <a:prstGeom prst="rect">
            <a:avLst/>
          </a:prstGeom>
        </p:spPr>
      </p:pic>
      <p:sp>
        <p:nvSpPr>
          <p:cNvPr id="5" name="Alcím 2">
            <a:extLst>
              <a:ext uri="{FF2B5EF4-FFF2-40B4-BE49-F238E27FC236}">
                <a16:creationId xmlns:a16="http://schemas.microsoft.com/office/drawing/2014/main" id="{7AA582E4-46A8-4113-8346-F750935ECB1F}"/>
              </a:ext>
            </a:extLst>
          </p:cNvPr>
          <p:cNvSpPr txBox="1">
            <a:spLocks/>
          </p:cNvSpPr>
          <p:nvPr/>
        </p:nvSpPr>
        <p:spPr>
          <a:xfrm>
            <a:off x="9804824" y="6172200"/>
            <a:ext cx="2387176" cy="6795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u-HU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</a:rPr>
              <a:t>www.mineralholding.hu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8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974EC0-25A9-4D09-BFB2-A3653C684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932" y="356533"/>
            <a:ext cx="10154365" cy="1717646"/>
          </a:xfrm>
        </p:spPr>
        <p:txBody>
          <a:bodyPr>
            <a:normAutofit/>
          </a:bodyPr>
          <a:lstStyle/>
          <a:p>
            <a:r>
              <a:rPr lang="hu-HU" sz="27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Vízháztartás kapacitásnövelés talajjavító ásványokkal az ökológiailag kedvezőbb mértékű öntözési vízkijuttatás érdekében</a:t>
            </a:r>
            <a:br>
              <a:rPr lang="hu-HU" sz="27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</a:br>
            <a:endParaRPr lang="hu-HU" sz="28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93D5F83-EC66-4C16-B1BD-DF0BD77AC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622" y="4454554"/>
            <a:ext cx="4819983" cy="2046913"/>
          </a:xfrm>
        </p:spPr>
        <p:txBody>
          <a:bodyPr>
            <a:normAutofit fontScale="92500"/>
          </a:bodyPr>
          <a:lstStyle/>
          <a:p>
            <a:r>
              <a:rPr lang="hu-HU" sz="2800" dirty="0">
                <a:solidFill>
                  <a:schemeClr val="tx1"/>
                </a:solidFill>
                <a:latin typeface="Calibri" panose="020F0502020204030204" pitchFamily="34" charset="0"/>
              </a:rPr>
              <a:t>Előadó:</a:t>
            </a:r>
          </a:p>
          <a:p>
            <a:r>
              <a:rPr lang="hu-HU" sz="2200" dirty="0">
                <a:solidFill>
                  <a:schemeClr val="tx1"/>
                </a:solidFill>
                <a:latin typeface="Calibri" panose="020F0502020204030204" pitchFamily="34" charset="0"/>
              </a:rPr>
              <a:t>Baksa Zoltán (Mineralholding Kft. ügyvezető)</a:t>
            </a:r>
          </a:p>
          <a:p>
            <a:pPr algn="r"/>
            <a:endParaRPr lang="hu-HU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r>
              <a:rPr lang="hu-HU" sz="1900" dirty="0">
                <a:solidFill>
                  <a:schemeClr val="tx1"/>
                </a:solidFill>
                <a:latin typeface="Calibri" panose="020F0502020204030204" pitchFamily="34" charset="0"/>
              </a:rPr>
              <a:t>Budapest, 2024. december 04.</a:t>
            </a:r>
            <a:endParaRPr lang="hu-HU" sz="1700" dirty="0">
              <a:solidFill>
                <a:schemeClr val="tx1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9DC6926-CA8D-4A5E-AEAF-199DDD026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581" y="5027128"/>
            <a:ext cx="1850140" cy="1405131"/>
          </a:xfrm>
          <a:prstGeom prst="rect">
            <a:avLst/>
          </a:prstGeom>
        </p:spPr>
      </p:pic>
      <p:sp>
        <p:nvSpPr>
          <p:cNvPr id="5" name="Alcím 2">
            <a:extLst>
              <a:ext uri="{FF2B5EF4-FFF2-40B4-BE49-F238E27FC236}">
                <a16:creationId xmlns:a16="http://schemas.microsoft.com/office/drawing/2014/main" id="{E854BBAF-50C5-49E7-A02C-E8E627CB8213}"/>
              </a:ext>
            </a:extLst>
          </p:cNvPr>
          <p:cNvSpPr txBox="1">
            <a:spLocks/>
          </p:cNvSpPr>
          <p:nvPr/>
        </p:nvSpPr>
        <p:spPr>
          <a:xfrm>
            <a:off x="9804824" y="6172200"/>
            <a:ext cx="2387176" cy="6795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u-HU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r"/>
            <a:r>
              <a:rPr lang="hu-HU" sz="2400" dirty="0">
                <a:solidFill>
                  <a:schemeClr val="tx1"/>
                </a:solidFill>
                <a:latin typeface="Calibri" panose="020F0502020204030204" pitchFamily="34" charset="0"/>
              </a:rPr>
              <a:t>www.mineralholding.hu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08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974EC0-25A9-4D09-BFB2-A3653C684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932" y="356533"/>
            <a:ext cx="10154365" cy="574645"/>
          </a:xfrm>
        </p:spPr>
        <p:txBody>
          <a:bodyPr>
            <a:normAutofit/>
          </a:bodyPr>
          <a:lstStyle/>
          <a:p>
            <a:r>
              <a:rPr lang="hu-HU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Mit értünk talajjavító ásvány alatt?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93D5F83-EC66-4C16-B1BD-DF0BD77AC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932" y="1306586"/>
            <a:ext cx="6849103" cy="4632820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tx1"/>
                </a:solidFill>
              </a:rPr>
              <a:t>Hatással van fajtájától függően:</a:t>
            </a:r>
          </a:p>
          <a:p>
            <a:endParaRPr lang="hu-HU" sz="1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a talaj tápanyagtartalmára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a talaj vízháztartására, vízmegkötő-képességére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a talaj oxigén ellátottságának növelésére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a talajban lévő méreganyagok megkötésére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a talaj </a:t>
            </a:r>
            <a:r>
              <a:rPr lang="hu-HU" dirty="0" err="1">
                <a:solidFill>
                  <a:schemeClr val="tx1"/>
                </a:solidFill>
              </a:rPr>
              <a:t>Ph</a:t>
            </a:r>
            <a:r>
              <a:rPr lang="hu-HU" dirty="0">
                <a:solidFill>
                  <a:schemeClr val="tx1"/>
                </a:solidFill>
              </a:rPr>
              <a:t> értékére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a</a:t>
            </a:r>
            <a:r>
              <a:rPr lang="hu-HU" sz="2100" dirty="0">
                <a:solidFill>
                  <a:schemeClr val="tx1"/>
                </a:solidFill>
              </a:rPr>
              <a:t> talajban lévő mikroorganizmusokra, gombákra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</a:rPr>
              <a:t>a talaj szerkezeti tulajdonságaira</a:t>
            </a:r>
            <a:endParaRPr lang="hu-HU" sz="21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1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09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974EC0-25A9-4D09-BFB2-A3653C684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932" y="356533"/>
            <a:ext cx="10154365" cy="574645"/>
          </a:xfrm>
        </p:spPr>
        <p:txBody>
          <a:bodyPr>
            <a:normAutofit/>
          </a:bodyPr>
          <a:lstStyle/>
          <a:p>
            <a:r>
              <a:rPr lang="hu-HU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Mit értünk talajjavító ásvány alatt?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93D5F83-EC66-4C16-B1BD-DF0BD77AC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932" y="1112590"/>
            <a:ext cx="7929216" cy="4632820"/>
          </a:xfrm>
        </p:spPr>
        <p:txBody>
          <a:bodyPr>
            <a:normAutofit/>
          </a:bodyPr>
          <a:lstStyle/>
          <a:p>
            <a:endParaRPr lang="hu-HU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üledékes, fosszilis, kevert: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alginit (alga biomassza, vulkáni bazalttufa és mészkő)</a:t>
            </a:r>
            <a:endParaRPr lang="hu-HU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mészkőliszt (kalcium-ion, vulkáni CO2, alga CO2 kivonás, üledékiszaposodás)</a:t>
            </a:r>
          </a:p>
          <a:p>
            <a:endParaRPr lang="hu-HU" sz="16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vulkáni eredetű </a:t>
            </a:r>
            <a:r>
              <a:rPr lang="hu-HU" sz="1600" dirty="0">
                <a:solidFill>
                  <a:schemeClr val="tx1"/>
                </a:solidFill>
              </a:rPr>
              <a:t>(többnyire szilikát képződmény)</a:t>
            </a:r>
            <a:r>
              <a:rPr lang="hu-HU" sz="2400" dirty="0">
                <a:solidFill>
                  <a:schemeClr val="tx1"/>
                </a:solidFill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zeolit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perlit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egyéb: bentonit, </a:t>
            </a:r>
            <a:r>
              <a:rPr lang="hu-HU" sz="1600" dirty="0">
                <a:solidFill>
                  <a:schemeClr val="tx1"/>
                </a:solidFill>
              </a:rPr>
              <a:t>riolit, kaolin, </a:t>
            </a:r>
            <a:r>
              <a:rPr lang="hu-HU" sz="1600" dirty="0" err="1">
                <a:solidFill>
                  <a:schemeClr val="tx1"/>
                </a:solidFill>
              </a:rPr>
              <a:t>illit</a:t>
            </a:r>
            <a:r>
              <a:rPr lang="hu-HU" sz="1600" dirty="0">
                <a:solidFill>
                  <a:schemeClr val="tx1"/>
                </a:solidFill>
              </a:rPr>
              <a:t>, salak, </a:t>
            </a:r>
            <a:r>
              <a:rPr lang="hu-HU" sz="1600" dirty="0" err="1">
                <a:solidFill>
                  <a:schemeClr val="tx1"/>
                </a:solidFill>
              </a:rPr>
              <a:t>vermikulit</a:t>
            </a:r>
            <a:r>
              <a:rPr lang="hu-HU" sz="1600" dirty="0">
                <a:solidFill>
                  <a:schemeClr val="tx1"/>
                </a:solidFill>
              </a:rPr>
              <a:t>, </a:t>
            </a:r>
            <a:r>
              <a:rPr lang="hu-HU" sz="1600" dirty="0" err="1">
                <a:solidFill>
                  <a:schemeClr val="tx1"/>
                </a:solidFill>
              </a:rPr>
              <a:t>stb</a:t>
            </a:r>
            <a:r>
              <a:rPr lang="hu-HU" sz="1600" dirty="0">
                <a:solidFill>
                  <a:schemeClr val="tx1"/>
                </a:solidFill>
              </a:rPr>
              <a:t>…</a:t>
            </a:r>
            <a:endParaRPr lang="hu-HU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5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974EC0-25A9-4D09-BFB2-A3653C684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932" y="146808"/>
            <a:ext cx="10154365" cy="1279321"/>
          </a:xfrm>
        </p:spPr>
        <p:txBody>
          <a:bodyPr>
            <a:normAutofit/>
          </a:bodyPr>
          <a:lstStyle/>
          <a:p>
            <a:r>
              <a:rPr lang="hu-HU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Vízháztartás kapacitásnövelő talajjavító ásványok</a:t>
            </a:r>
            <a:br>
              <a:rPr lang="hu-HU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hu-HU" sz="28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93D5F83-EC66-4C16-B1BD-DF0BD77AC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932" y="1692479"/>
            <a:ext cx="6849103" cy="4632820"/>
          </a:xfrm>
        </p:spPr>
        <p:txBody>
          <a:bodyPr>
            <a:normAutofit/>
          </a:bodyPr>
          <a:lstStyle/>
          <a:p>
            <a:endParaRPr lang="hu-HU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üledékes, fosszilis: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alginit + tápanyag</a:t>
            </a:r>
          </a:p>
          <a:p>
            <a:pPr lvl="1" algn="l"/>
            <a:endParaRPr lang="hu-HU" sz="21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vulkáni eredetű </a:t>
            </a:r>
            <a:r>
              <a:rPr lang="hu-HU" sz="1600" dirty="0">
                <a:solidFill>
                  <a:schemeClr val="tx1"/>
                </a:solidFill>
              </a:rPr>
              <a:t>(szilikát képződmény)</a:t>
            </a:r>
            <a:r>
              <a:rPr lang="hu-HU" sz="2400" dirty="0">
                <a:solidFill>
                  <a:schemeClr val="tx1"/>
                </a:solidFill>
              </a:rPr>
              <a:t>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zeolit + tápanyag –és tápanyagmegkötés, oxigén, ionközvetítés, lazítás, méreganyag megkötés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perlit + tápanyagmegkötés, lazítás</a:t>
            </a:r>
          </a:p>
        </p:txBody>
      </p:sp>
    </p:spTree>
    <p:extLst>
      <p:ext uri="{BB962C8B-B14F-4D97-AF65-F5344CB8AC3E}">
        <p14:creationId xmlns:p14="http://schemas.microsoft.com/office/powerpoint/2010/main" val="276531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974EC0-25A9-4D09-BFB2-A3653C684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932" y="155197"/>
            <a:ext cx="10154365" cy="1279321"/>
          </a:xfrm>
        </p:spPr>
        <p:txBody>
          <a:bodyPr>
            <a:normAutofit/>
          </a:bodyPr>
          <a:lstStyle/>
          <a:p>
            <a:r>
              <a:rPr lang="hu-HU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Vízháztartás kapacitásnövelő talajjavító ásványok szerepe</a:t>
            </a:r>
            <a:br>
              <a:rPr lang="hu-HU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hu-HU" sz="28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93D5F83-EC66-4C16-B1BD-DF0BD77AC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932" y="1692479"/>
            <a:ext cx="6849103" cy="463282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extenzív területen vízmegkötő-képesség növelés: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szántóföld, nevelő kertészet, zöldtető, park, </a:t>
            </a:r>
            <a:r>
              <a:rPr lang="hu-HU" sz="2100" dirty="0" err="1">
                <a:solidFill>
                  <a:schemeClr val="tx1"/>
                </a:solidFill>
              </a:rPr>
              <a:t>stb</a:t>
            </a:r>
            <a:r>
              <a:rPr lang="hu-HU" sz="2100" dirty="0">
                <a:solidFill>
                  <a:schemeClr val="tx1"/>
                </a:solidFill>
              </a:rPr>
              <a:t>…, ahol nincsen mesterséges öntözés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hu-HU" sz="21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intenzív területen vízháztartás optimum beállítás: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mesterséges öntözéssel ellátott területek</a:t>
            </a:r>
          </a:p>
        </p:txBody>
      </p:sp>
    </p:spTree>
    <p:extLst>
      <p:ext uri="{BB962C8B-B14F-4D97-AF65-F5344CB8AC3E}">
        <p14:creationId xmlns:p14="http://schemas.microsoft.com/office/powerpoint/2010/main" val="330131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974EC0-25A9-4D09-BFB2-A3653C684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44" y="180364"/>
            <a:ext cx="10154365" cy="1279321"/>
          </a:xfrm>
        </p:spPr>
        <p:txBody>
          <a:bodyPr>
            <a:normAutofit/>
          </a:bodyPr>
          <a:lstStyle/>
          <a:p>
            <a:r>
              <a:rPr lang="hu-HU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Vízháztartás kapacitásnövelő talajjavító ásványok szerepe</a:t>
            </a:r>
            <a:br>
              <a:rPr lang="hu-HU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hu-HU" sz="28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93D5F83-EC66-4C16-B1BD-DF0BD77AC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44" y="2111929"/>
            <a:ext cx="6849103" cy="463282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homokos területen: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vízmegkötő-képesség növelés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vályog, agyag –és fekete (zsíros) talajon: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talajszerkezet lazítás (berothadás gátlás)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kevert talajon: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vízháztartás optimum beállítás</a:t>
            </a:r>
          </a:p>
        </p:txBody>
      </p:sp>
    </p:spTree>
    <p:extLst>
      <p:ext uri="{BB962C8B-B14F-4D97-AF65-F5344CB8AC3E}">
        <p14:creationId xmlns:p14="http://schemas.microsoft.com/office/powerpoint/2010/main" val="182105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974EC0-25A9-4D09-BFB2-A3653C684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44" y="-289419"/>
            <a:ext cx="10154365" cy="1279321"/>
          </a:xfrm>
        </p:spPr>
        <p:txBody>
          <a:bodyPr>
            <a:normAutofit/>
          </a:bodyPr>
          <a:lstStyle/>
          <a:p>
            <a:r>
              <a:rPr lang="hu-HU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Általános jelenségek az öntözött talajtípusok esetében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93D5F83-EC66-4C16-B1BD-DF0BD77AC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44" y="1323363"/>
            <a:ext cx="7436332" cy="463282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homokos területen: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a kiöntözött víz nagyrésze </a:t>
            </a:r>
            <a:r>
              <a:rPr lang="hu-HU" sz="2100" dirty="0" err="1">
                <a:solidFill>
                  <a:schemeClr val="tx1"/>
                </a:solidFill>
              </a:rPr>
              <a:t>hasznosulatlanul</a:t>
            </a:r>
            <a:r>
              <a:rPr lang="hu-HU" sz="2100" dirty="0">
                <a:solidFill>
                  <a:schemeClr val="tx1"/>
                </a:solidFill>
              </a:rPr>
              <a:t> távozik a növényzet </a:t>
            </a:r>
            <a:r>
              <a:rPr lang="hu-HU" sz="2100" dirty="0" err="1">
                <a:solidFill>
                  <a:schemeClr val="tx1"/>
                </a:solidFill>
              </a:rPr>
              <a:t>györkérzónájából</a:t>
            </a:r>
            <a:r>
              <a:rPr lang="hu-HU" sz="21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vályog, agyag –és fekete (zsíros) talajon: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A kiöntözött víz megreked a talajfelszínen (gombásodás), illetve a talajban/göbökben és berothadás keletkezik, amivel méreganyagok is képződnek, teszik tönkre a növényzet gyökérzetét, oxigénszegény állapotot is okozva.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kevert talajon: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A kijutatott öntözési vízmennyiség szerencsés esetben optimálisnak mondható, viszont nagyfokú tápanyagsó kimosódás jelentkezik a gyökérzónából.</a:t>
            </a:r>
          </a:p>
        </p:txBody>
      </p:sp>
    </p:spTree>
    <p:extLst>
      <p:ext uri="{BB962C8B-B14F-4D97-AF65-F5344CB8AC3E}">
        <p14:creationId xmlns:p14="http://schemas.microsoft.com/office/powerpoint/2010/main" val="368334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974EC0-25A9-4D09-BFB2-A3653C684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44" y="-289419"/>
            <a:ext cx="10154365" cy="1279321"/>
          </a:xfrm>
        </p:spPr>
        <p:txBody>
          <a:bodyPr>
            <a:normAutofit/>
          </a:bodyPr>
          <a:lstStyle/>
          <a:p>
            <a:r>
              <a:rPr lang="hu-HU" sz="2800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Vízháztartás kapacitásnövelés talajjavító ásványokkal az ökológiailag kedvezőbb mértékű öntözési vízkijuttatás érdekében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93D5F83-EC66-4C16-B1BD-DF0BD77AC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44" y="1323363"/>
            <a:ext cx="7436332" cy="463282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homokos területen: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zeolit (vízmegkötés, tápanyagmegkötés, tápanyag)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alginit (vízmegkötés, tápanyag)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vályog, agyag –és fekete (zsíros) talajon: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zeolit (talajszerkezet lazítás, tápanyagmegkötés, méreganyagok megkötése, ionok közvetítése)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perlit (talajszerkezet lazítás, vízelvezetés)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tx1"/>
                </a:solidFill>
              </a:rPr>
              <a:t>kevert talajon: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100" dirty="0">
                <a:solidFill>
                  <a:schemeClr val="tx1"/>
                </a:solidFill>
              </a:rPr>
              <a:t>minőségjavítás, optimumhoz közelítés</a:t>
            </a:r>
          </a:p>
        </p:txBody>
      </p:sp>
    </p:spTree>
    <p:extLst>
      <p:ext uri="{BB962C8B-B14F-4D97-AF65-F5344CB8AC3E}">
        <p14:creationId xmlns:p14="http://schemas.microsoft.com/office/powerpoint/2010/main" val="3703590666"/>
      </p:ext>
    </p:extLst>
  </p:cSld>
  <p:clrMapOvr>
    <a:masterClrMapping/>
  </p:clrMapOvr>
</p:sld>
</file>

<file path=ppt/theme/theme1.xml><?xml version="1.0" encoding="utf-8"?>
<a:theme xmlns:a="http://schemas.openxmlformats.org/drawingml/2006/main" name="Szele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584</TotalTime>
  <Words>501</Words>
  <Application>Microsoft Office PowerPoint</Application>
  <PresentationFormat>Szélesvásznú</PresentationFormat>
  <Paragraphs>103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3</vt:lpstr>
      <vt:lpstr>Szelet</vt:lpstr>
      <vt:lpstr>Magyar Öntözési Egyesület  </vt:lpstr>
      <vt:lpstr>Vízháztartás kapacitásnövelés talajjavító ásványokkal az ökológiailag kedvezőbb mértékű öntözési vízkijuttatás érdekében </vt:lpstr>
      <vt:lpstr>Mit értünk talajjavító ásvány alatt?</vt:lpstr>
      <vt:lpstr>Mit értünk talajjavító ásvány alatt?</vt:lpstr>
      <vt:lpstr>Vízháztartás kapacitásnövelő talajjavító ásványok </vt:lpstr>
      <vt:lpstr>Vízháztartás kapacitásnövelő talajjavító ásványok szerepe </vt:lpstr>
      <vt:lpstr>Vízháztartás kapacitásnövelő talajjavító ásványok szerepe </vt:lpstr>
      <vt:lpstr>Általános jelenségek az öntözött talajtípusok esetében</vt:lpstr>
      <vt:lpstr>Vízháztartás kapacitásnövelés talajjavító ásványokkal az ökológiailag kedvezőbb mértékű öntözési vízkijuttatás érdekében</vt:lpstr>
      <vt:lpstr>Vízháztartás kapacitásnövelés</vt:lpstr>
      <vt:lpstr>Ph hatás</vt:lpstr>
      <vt:lpstr>Optimális hatás</vt:lpstr>
      <vt:lpstr>Köszönöm a megtisztelő figyelmet!  Várom a kérdéseket!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Baksa Zoltán Mineralholding Kft</dc:creator>
  <cp:lastModifiedBy>User</cp:lastModifiedBy>
  <cp:revision>46</cp:revision>
  <dcterms:created xsi:type="dcterms:W3CDTF">2024-09-24T12:45:43Z</dcterms:created>
  <dcterms:modified xsi:type="dcterms:W3CDTF">2024-12-05T12:59:04Z</dcterms:modified>
</cp:coreProperties>
</file>