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1"/>
  </p:notesMasterIdLst>
  <p:sldIdLst>
    <p:sldId id="2147483633" r:id="rId2"/>
    <p:sldId id="2147483640" r:id="rId3"/>
    <p:sldId id="2147483639" r:id="rId4"/>
    <p:sldId id="2147483641" r:id="rId5"/>
    <p:sldId id="2147483642" r:id="rId6"/>
    <p:sldId id="2147483643" r:id="rId7"/>
    <p:sldId id="2147483644" r:id="rId8"/>
    <p:sldId id="2147483647" r:id="rId9"/>
    <p:sldId id="256" r:id="rId10"/>
    <p:sldId id="257" r:id="rId11"/>
    <p:sldId id="258" r:id="rId12"/>
    <p:sldId id="259" r:id="rId13"/>
    <p:sldId id="260" r:id="rId14"/>
    <p:sldId id="261" r:id="rId15"/>
    <p:sldId id="263" r:id="rId16"/>
    <p:sldId id="264" r:id="rId17"/>
    <p:sldId id="262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4" r:id="rId27"/>
    <p:sldId id="279" r:id="rId28"/>
    <p:sldId id="281" r:id="rId29"/>
    <p:sldId id="280" r:id="rId30"/>
    <p:sldId id="282" r:id="rId31"/>
    <p:sldId id="283" r:id="rId32"/>
    <p:sldId id="284" r:id="rId33"/>
    <p:sldId id="286" r:id="rId34"/>
    <p:sldId id="275" r:id="rId35"/>
    <p:sldId id="277" r:id="rId36"/>
    <p:sldId id="276" r:id="rId37"/>
    <p:sldId id="273" r:id="rId38"/>
    <p:sldId id="278" r:id="rId39"/>
    <p:sldId id="287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1E6D5-D59D-4BD1-8F2F-F3B5EE6DB576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CF71C-E0DE-4698-B757-CD1D521AD2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60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en looking at a machine&#10;&#10;Description automatically generated">
            <a:extLst>
              <a:ext uri="{FF2B5EF4-FFF2-40B4-BE49-F238E27FC236}">
                <a16:creationId xmlns:a16="http://schemas.microsoft.com/office/drawing/2014/main" id="{7BF44EF4-F9B9-B3D5-134E-C8E362D4E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49" t="19331" r="15900" b="100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D46AFC-9E87-7B97-896B-A0228A655150}"/>
              </a:ext>
            </a:extLst>
          </p:cNvPr>
          <p:cNvSpPr/>
          <p:nvPr userDrawn="1"/>
        </p:nvSpPr>
        <p:spPr bwMode="auto">
          <a:xfrm>
            <a:off x="0" y="0"/>
            <a:ext cx="11362267" cy="6858000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50000"/>
                </a:schemeClr>
              </a:gs>
              <a:gs pos="9300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7F415C-37AE-71B8-447F-10E3FB62A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85107"/>
          </a:xfrm>
        </p:spPr>
        <p:txBody>
          <a:bodyPr/>
          <a:lstStyle/>
          <a:p>
            <a:endParaRPr lang="en-DK"/>
          </a:p>
        </p:txBody>
      </p:sp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DAC5C95-CD05-4C1D-8626-590CD139BF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27888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53" imgH="353" progId="TCLayout.ActiveDocument.1">
                  <p:embed/>
                </p:oleObj>
              </mc:Choice>
              <mc:Fallback>
                <p:oleObj name="think-cell Folie" r:id="rId4" imgW="353" imgH="353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DAC5C95-CD05-4C1D-8626-590CD139B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7">
            <a:extLst>
              <a:ext uri="{FF2B5EF4-FFF2-40B4-BE49-F238E27FC236}">
                <a16:creationId xmlns:a16="http://schemas.microsoft.com/office/drawing/2014/main" id="{27CCC64D-4D7F-7266-13F9-E9C82283DE2D}"/>
              </a:ext>
            </a:extLst>
          </p:cNvPr>
          <p:cNvSpPr txBox="1"/>
          <p:nvPr userDrawn="1"/>
        </p:nvSpPr>
        <p:spPr bwMode="gray">
          <a:xfrm>
            <a:off x="697059" y="399444"/>
            <a:ext cx="7856900" cy="31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0940" rIns="60940">
            <a:spAutoFit/>
          </a:bodyPr>
          <a:lstStyle>
            <a:lvl1pPr defTabSz="914378">
              <a:defRPr sz="1100">
                <a:solidFill>
                  <a:srgbClr val="F2F2F2"/>
                </a:solidFill>
              </a:defRPr>
            </a:lvl1pPr>
          </a:lstStyle>
          <a:p>
            <a:pPr hangingPunct="0">
              <a:defRPr/>
            </a:pPr>
            <a:endParaRPr lang="en-US" sz="1467" kern="0">
              <a:latin typeface="Segoe UI"/>
              <a:cs typeface="Segoe UI"/>
              <a:sym typeface="Segoe UI"/>
            </a:endParaRPr>
          </a:p>
        </p:txBody>
      </p:sp>
      <p:sp>
        <p:nvSpPr>
          <p:cNvPr id="12" name="So why don’t we do it?">
            <a:extLst>
              <a:ext uri="{FF2B5EF4-FFF2-40B4-BE49-F238E27FC236}">
                <a16:creationId xmlns:a16="http://schemas.microsoft.com/office/drawing/2014/main" id="{738C0524-716C-77BC-87E4-79F8C6EA06D6}"/>
              </a:ext>
            </a:extLst>
          </p:cNvPr>
          <p:cNvSpPr txBox="1"/>
          <p:nvPr userDrawn="1"/>
        </p:nvSpPr>
        <p:spPr bwMode="gray">
          <a:xfrm>
            <a:off x="592249" y="748151"/>
            <a:ext cx="8287299" cy="156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60939" tIns="60939" rIns="60939" bIns="60939">
            <a:spAutoFit/>
          </a:bodyPr>
          <a:lstStyle>
            <a:lvl1pPr defTabSz="914378">
              <a:lnSpc>
                <a:spcPct val="80000"/>
              </a:lnSpc>
              <a:defRPr sz="6200" b="1" cap="all">
                <a:solidFill>
                  <a:srgbClr val="FFFFFF"/>
                </a:solidFill>
              </a:defRPr>
            </a:lvl1pPr>
          </a:lstStyle>
          <a:p>
            <a:pPr hangingPunct="0">
              <a:defRPr/>
            </a:pPr>
            <a:endParaRPr lang="en-US" sz="5865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  <a:sym typeface="Segoe UI"/>
            </a:endParaRPr>
          </a:p>
          <a:p>
            <a:pPr hangingPunct="0">
              <a:defRPr/>
            </a:pPr>
            <a:endParaRPr lang="en-US" sz="5865" kern="0">
              <a:latin typeface="Segoe UI"/>
              <a:cs typeface="Segoe UI"/>
              <a:sym typeface="Segoe U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011F9E-6B59-0C5E-3C6F-D9C7F801B0CD}"/>
              </a:ext>
            </a:extLst>
          </p:cNvPr>
          <p:cNvSpPr txBox="1"/>
          <p:nvPr userDrawn="1"/>
        </p:nvSpPr>
        <p:spPr>
          <a:xfrm>
            <a:off x="15001462" y="212036"/>
            <a:ext cx="184731" cy="45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5000"/>
              </a:lnSpc>
            </a:pPr>
            <a:endParaRPr lang="en-DK" sz="2400" err="1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BEF899-EC6A-D6A5-84F2-518187377E14}"/>
              </a:ext>
            </a:extLst>
          </p:cNvPr>
          <p:cNvSpPr/>
          <p:nvPr userDrawn="1"/>
        </p:nvSpPr>
        <p:spPr bwMode="auto">
          <a:xfrm>
            <a:off x="1" y="5994000"/>
            <a:ext cx="12191999" cy="864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0000" tIns="62400" rIns="120000" bIns="624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loctite_logo.ai" descr="loctite_logo.ai">
            <a:extLst>
              <a:ext uri="{FF2B5EF4-FFF2-40B4-BE49-F238E27FC236}">
                <a16:creationId xmlns:a16="http://schemas.microsoft.com/office/drawing/2014/main" id="{55455339-C05C-5A5D-826A-7AFA5ABC23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0001" y="6311688"/>
            <a:ext cx="1156063" cy="21973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o why don’t we do it?">
            <a:extLst>
              <a:ext uri="{FF2B5EF4-FFF2-40B4-BE49-F238E27FC236}">
                <a16:creationId xmlns:a16="http://schemas.microsoft.com/office/drawing/2014/main" id="{6C46B321-10E8-FE31-E01E-24B413BF8627}"/>
              </a:ext>
            </a:extLst>
          </p:cNvPr>
          <p:cNvSpPr txBox="1"/>
          <p:nvPr userDrawn="1"/>
        </p:nvSpPr>
        <p:spPr bwMode="gray">
          <a:xfrm>
            <a:off x="8048589" y="6311721"/>
            <a:ext cx="3656696" cy="26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defTabSz="914378">
              <a:lnSpc>
                <a:spcPct val="80000"/>
              </a:lnSpc>
              <a:defRPr sz="6200" b="1" cap="all">
                <a:solidFill>
                  <a:srgbClr val="FFFFFF"/>
                </a:solidFill>
              </a:defRPr>
            </a:lvl1pPr>
          </a:lstStyle>
          <a:p>
            <a:pPr algn="r" hangingPunct="0">
              <a:defRPr/>
            </a:pPr>
            <a:r>
              <a:rPr lang="en-US" sz="2133" i="1">
                <a:solidFill>
                  <a:schemeClr val="bg1"/>
                </a:solidFill>
                <a:latin typeface="Henkel GT Flexa Bl" pitchFamily="2" charset="77"/>
                <a:ea typeface="Henkel GT Flexa Bl" pitchFamily="2" charset="77"/>
                <a:cs typeface="Henkel GT Flexa Bl" pitchFamily="2" charset="77"/>
              </a:rPr>
              <a:t>Beyond </a:t>
            </a:r>
            <a:r>
              <a:rPr lang="en-US" sz="2133" b="0" i="1">
                <a:solidFill>
                  <a:schemeClr val="bg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</a:rPr>
              <a:t>the bond</a:t>
            </a:r>
            <a:endParaRPr lang="en-US" sz="2133" b="0" i="1" kern="0">
              <a:solidFill>
                <a:schemeClr val="bg1"/>
              </a:solidFill>
              <a:latin typeface="Henkel GT Flexa Lt" pitchFamily="2" charset="77"/>
              <a:ea typeface="Henkel GT Flexa Lt" pitchFamily="2" charset="77"/>
              <a:cs typeface="Henkel GT Flexa Lt" pitchFamily="2" charset="77"/>
              <a:sym typeface="Segoe UI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52D9ADB-6535-77B0-415C-FFCF54C0A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001" y="3605896"/>
            <a:ext cx="7372689" cy="448993"/>
          </a:xfrm>
        </p:spPr>
        <p:txBody>
          <a:bodyPr/>
          <a:lstStyle>
            <a:lvl1pPr marL="0" indent="0">
              <a:buFontTx/>
              <a:buNone/>
              <a:defRPr sz="2667" b="0" i="0">
                <a:solidFill>
                  <a:schemeClr val="bg1"/>
                </a:solidFill>
                <a:latin typeface="Henkel GT Flexa Rg" pitchFamily="2" charset="77"/>
                <a:ea typeface="Henkel GT Flexa Rg" pitchFamily="2" charset="77"/>
                <a:cs typeface="Henkel GT Flexa Rg" pitchFamily="2" charset="77"/>
              </a:defRPr>
            </a:lvl1pPr>
          </a:lstStyle>
          <a:p>
            <a:pPr lvl="0"/>
            <a:r>
              <a:rPr lang="en-GB"/>
              <a:t>Subtitle</a:t>
            </a:r>
            <a:endParaRPr lang="en-DK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CB6B269-D854-ABFD-BFB6-DF50F70E44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01" y="1995020"/>
            <a:ext cx="7362913" cy="886059"/>
          </a:xfrm>
        </p:spPr>
        <p:txBody>
          <a:bodyPr/>
          <a:lstStyle>
            <a:lvl1pPr marL="0" indent="0">
              <a:buNone/>
              <a:defRPr sz="6000" b="0" i="1">
                <a:solidFill>
                  <a:schemeClr val="bg1"/>
                </a:solidFill>
                <a:latin typeface="Henkel GT Flexa Rg" pitchFamily="2" charset="77"/>
                <a:ea typeface="Henkel GT Flexa Rg" pitchFamily="2" charset="77"/>
                <a:cs typeface="Henkel GT Flexa Rg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DK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A206E1E-ED3F-BB9E-6FC6-46BCF7DEC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1" y="1352439"/>
            <a:ext cx="7372689" cy="784830"/>
          </a:xfrm>
        </p:spPr>
        <p:txBody>
          <a:bodyPr/>
          <a:lstStyle>
            <a:lvl1pPr>
              <a:defRPr sz="6000" b="1" i="1">
                <a:solidFill>
                  <a:schemeClr val="bg1"/>
                </a:solidFill>
                <a:latin typeface="Henkel GT Flexa Bl" pitchFamily="2" charset="77"/>
                <a:ea typeface="Henkel GT Flexa Bl" pitchFamily="2" charset="77"/>
                <a:cs typeface="Henkel GT Flexa Bl" pitchFamily="2" charset="77"/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TITLE GOES HERE</a:t>
            </a:r>
            <a:endParaRPr lang="en-DK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1693CB7-8B2D-F18A-40A2-F7F5D39BB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1" y="4247429"/>
            <a:ext cx="7372689" cy="478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57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708852" indent="0">
              <a:buFontTx/>
              <a:buNone/>
              <a:defRPr>
                <a:solidFill>
                  <a:schemeClr val="bg1"/>
                </a:solidFill>
              </a:defRPr>
            </a:lvl3pPr>
            <a:lvl4pPr marL="1077033" indent="0">
              <a:buFontTx/>
              <a:buNone/>
              <a:defRPr>
                <a:solidFill>
                  <a:schemeClr val="bg1"/>
                </a:solidFill>
              </a:defRPr>
            </a:lvl4pPr>
            <a:lvl5pPr marL="143251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 </a:t>
            </a:r>
            <a:r>
              <a:rPr lang="en-US" sz="1867" kern="0">
                <a:solidFill>
                  <a:schemeClr val="bg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| </a:t>
            </a:r>
            <a:r>
              <a:rPr lang="en-GB"/>
              <a:t>NAME </a:t>
            </a:r>
            <a:r>
              <a:rPr lang="en-US" sz="1867" kern="0">
                <a:solidFill>
                  <a:schemeClr val="bg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| </a:t>
            </a: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70719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DAC5C95-CD05-4C1D-8626-590CD139BF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427888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DAC5C95-CD05-4C1D-8626-590CD139B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4EE59D58-BA4C-9D02-3B95-78FBC8A506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3605896"/>
            <a:ext cx="11190277" cy="448993"/>
          </a:xfrm>
        </p:spPr>
        <p:txBody>
          <a:bodyPr/>
          <a:lstStyle>
            <a:lvl1pPr marL="0" indent="0">
              <a:buFontTx/>
              <a:buNone/>
              <a:defRPr sz="2667" b="0" i="0">
                <a:solidFill>
                  <a:schemeClr val="tx1"/>
                </a:solidFill>
                <a:latin typeface="Henkel GT Flexa Rg" pitchFamily="2" charset="77"/>
                <a:ea typeface="Henkel GT Flexa Rg" pitchFamily="2" charset="77"/>
                <a:cs typeface="Henkel GT Flexa Rg" pitchFamily="2" charset="77"/>
              </a:defRPr>
            </a:lvl1pPr>
          </a:lstStyle>
          <a:p>
            <a:pPr lvl="0"/>
            <a:r>
              <a:rPr lang="en-GB"/>
              <a:t>Subtitle</a:t>
            </a:r>
            <a:endParaRPr lang="en-DK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95B8F08E-8827-F4C0-4FBC-210AAEEBE2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1995020"/>
            <a:ext cx="11175440" cy="886059"/>
          </a:xfrm>
        </p:spPr>
        <p:txBody>
          <a:bodyPr/>
          <a:lstStyle>
            <a:lvl1pPr marL="0" indent="0">
              <a:buNone/>
              <a:defRPr sz="6000" b="0" i="1">
                <a:solidFill>
                  <a:srgbClr val="E1000F"/>
                </a:solidFill>
                <a:latin typeface="Henkel GT Flexa Rg" pitchFamily="2" charset="77"/>
                <a:ea typeface="Henkel GT Flexa Rg" pitchFamily="2" charset="77"/>
                <a:cs typeface="Henkel GT Flexa Rg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DK"/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E96FC87E-EA43-6F0E-3CED-5DE6D3ED0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1352439"/>
            <a:ext cx="11190277" cy="784830"/>
          </a:xfrm>
        </p:spPr>
        <p:txBody>
          <a:bodyPr/>
          <a:lstStyle>
            <a:lvl1pPr>
              <a:defRPr sz="6000" b="1" i="1">
                <a:solidFill>
                  <a:srgbClr val="E1000F"/>
                </a:solidFill>
                <a:latin typeface="Henkel GT Flexa Bl" pitchFamily="2" charset="77"/>
                <a:ea typeface="Henkel GT Flexa Bl" pitchFamily="2" charset="77"/>
                <a:cs typeface="Henkel GT Flexa Bl" pitchFamily="2" charset="77"/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TITLE GOES HERE</a:t>
            </a:r>
            <a:endParaRPr lang="en-DK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28CE05E-5D65-F833-6B29-5281E5F268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4247429"/>
            <a:ext cx="11190277" cy="478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57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708852" indent="0">
              <a:buFontTx/>
              <a:buNone/>
              <a:defRPr>
                <a:solidFill>
                  <a:schemeClr val="bg1"/>
                </a:solidFill>
              </a:defRPr>
            </a:lvl3pPr>
            <a:lvl4pPr marL="1077033" indent="0">
              <a:buFontTx/>
              <a:buNone/>
              <a:defRPr>
                <a:solidFill>
                  <a:schemeClr val="bg1"/>
                </a:solidFill>
              </a:defRPr>
            </a:lvl4pPr>
            <a:lvl5pPr marL="143251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 </a:t>
            </a:r>
            <a:r>
              <a:rPr lang="en-US" sz="1867" kern="0">
                <a:solidFill>
                  <a:schemeClr val="tx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|</a:t>
            </a:r>
            <a:r>
              <a:rPr lang="en-US" sz="1867" kern="0">
                <a:solidFill>
                  <a:schemeClr val="bg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 </a:t>
            </a:r>
            <a:r>
              <a:rPr lang="en-GB"/>
              <a:t>NAME </a:t>
            </a:r>
            <a:r>
              <a:rPr lang="en-US" sz="1867" kern="0">
                <a:solidFill>
                  <a:schemeClr val="tx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|</a:t>
            </a:r>
            <a:r>
              <a:rPr lang="en-US" sz="1867" kern="0">
                <a:solidFill>
                  <a:schemeClr val="bg1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  <a:sym typeface="Segoe UI"/>
              </a:rPr>
              <a:t> </a:t>
            </a:r>
            <a:r>
              <a:rPr lang="en-GB"/>
              <a:t>LOCATION</a:t>
            </a:r>
          </a:p>
        </p:txBody>
      </p:sp>
      <p:pic>
        <p:nvPicPr>
          <p:cNvPr id="12" name="loctite_logo 2.ai" descr="loctite_logo 2.ai">
            <a:extLst>
              <a:ext uri="{FF2B5EF4-FFF2-40B4-BE49-F238E27FC236}">
                <a16:creationId xmlns:a16="http://schemas.microsoft.com/office/drawing/2014/main" id="{295FBCEC-EAEF-C11C-D70B-DDA4CAE509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001" y="6307982"/>
            <a:ext cx="1156063" cy="2197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o why don’t we do it?">
            <a:extLst>
              <a:ext uri="{FF2B5EF4-FFF2-40B4-BE49-F238E27FC236}">
                <a16:creationId xmlns:a16="http://schemas.microsoft.com/office/drawing/2014/main" id="{1A7DA01B-DFC8-1C77-01B1-8487864AFF48}"/>
              </a:ext>
            </a:extLst>
          </p:cNvPr>
          <p:cNvSpPr txBox="1"/>
          <p:nvPr userDrawn="1"/>
        </p:nvSpPr>
        <p:spPr bwMode="gray">
          <a:xfrm>
            <a:off x="8048589" y="6311721"/>
            <a:ext cx="3656696" cy="26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 defTabSz="914378">
              <a:lnSpc>
                <a:spcPct val="80000"/>
              </a:lnSpc>
              <a:defRPr sz="6200" b="1" cap="all">
                <a:solidFill>
                  <a:srgbClr val="FFFFFF"/>
                </a:solidFill>
              </a:defRPr>
            </a:lvl1pPr>
          </a:lstStyle>
          <a:p>
            <a:pPr algn="r" hangingPunct="0">
              <a:defRPr/>
            </a:pPr>
            <a:r>
              <a:rPr lang="en-US" sz="2133" i="1">
                <a:solidFill>
                  <a:srgbClr val="E1000F"/>
                </a:solidFill>
                <a:latin typeface="Henkel GT Flexa Bl" pitchFamily="2" charset="77"/>
                <a:ea typeface="Henkel GT Flexa Bl" pitchFamily="2" charset="77"/>
                <a:cs typeface="Henkel GT Flexa Bl" pitchFamily="2" charset="77"/>
              </a:rPr>
              <a:t>Beyond </a:t>
            </a:r>
            <a:r>
              <a:rPr lang="en-US" sz="2133" b="0" i="1">
                <a:solidFill>
                  <a:srgbClr val="E1000F"/>
                </a:solidFill>
                <a:latin typeface="Henkel GT Flexa Lt" pitchFamily="2" charset="77"/>
                <a:ea typeface="Henkel GT Flexa Lt" pitchFamily="2" charset="77"/>
                <a:cs typeface="Henkel GT Flexa Lt" pitchFamily="2" charset="77"/>
              </a:rPr>
              <a:t>the bond</a:t>
            </a:r>
            <a:endParaRPr lang="en-US" sz="2133" b="0" i="1" kern="0">
              <a:solidFill>
                <a:srgbClr val="E1000F"/>
              </a:solidFill>
              <a:latin typeface="Henkel GT Flexa Lt" pitchFamily="2" charset="77"/>
              <a:ea typeface="Henkel GT Flexa Lt" pitchFamily="2" charset="77"/>
              <a:cs typeface="Henkel GT Flexa Lt" pitchFamily="2" charset="77"/>
              <a:sym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1705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161185" y="6312069"/>
            <a:ext cx="791633" cy="43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19667" y="302591"/>
            <a:ext cx="10752667" cy="100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19667" y="1489673"/>
            <a:ext cx="10752667" cy="435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456518" y="6441145"/>
            <a:ext cx="7103533" cy="1671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defRPr sz="1200" smtClean="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E1000F"/>
                </a:solidFill>
              </a:rPr>
              <a:t>Title der Präsentation und Autor</a:t>
            </a:r>
          </a:p>
        </p:txBody>
      </p:sp>
      <p:sp>
        <p:nvSpPr>
          <p:cNvPr id="1030" name="Line 12"/>
          <p:cNvSpPr>
            <a:spLocks noChangeShapeType="1"/>
          </p:cNvSpPr>
          <p:nvPr/>
        </p:nvSpPr>
        <p:spPr bwMode="gray">
          <a:xfrm>
            <a:off x="0" y="6221079"/>
            <a:ext cx="121920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</p:spPr>
        <p:txBody>
          <a:bodyPr lIns="119963" tIns="62381" rIns="119963" bIns="6238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399">
              <a:solidFill>
                <a:srgbClr val="00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775884" y="6441145"/>
            <a:ext cx="1631949" cy="1671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FAC414-40C3-4636-957D-1ED9E1003DBA}" type="datetime3">
              <a:rPr lang="en-US">
                <a:solidFill>
                  <a:srgbClr val="E1000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 December 2024</a:t>
            </a:fld>
            <a:endParaRPr lang="de-DE">
              <a:solidFill>
                <a:srgbClr val="E1000F"/>
              </a:solidFill>
            </a:endParaRPr>
          </a:p>
        </p:txBody>
      </p:sp>
      <p:sp>
        <p:nvSpPr>
          <p:cNvPr id="1032" name="Rechteck 2"/>
          <p:cNvSpPr>
            <a:spLocks noChangeArrowheads="1"/>
          </p:cNvSpPr>
          <p:nvPr/>
        </p:nvSpPr>
        <p:spPr bwMode="auto">
          <a:xfrm>
            <a:off x="719667" y="6441145"/>
            <a:ext cx="1007533" cy="1671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E135C-1D4F-4BEA-944F-9FE7FBDC132B}" type="slidenum">
              <a:rPr lang="de-DE" sz="1200">
                <a:solidFill>
                  <a:srgbClr val="E1000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200">
              <a:solidFill>
                <a:srgbClr val="E1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5pPr>
      <a:lvl6pPr marL="60940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6pPr>
      <a:lvl7pPr marL="121880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7pPr>
      <a:lvl8pPr marL="182820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8pPr>
      <a:lvl9pPr marL="243760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666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55484" indent="-355484" algn="l" rtl="0" eaLnBrk="1" fontAlgn="base" hangingPunct="1">
        <a:lnSpc>
          <a:spcPct val="105000"/>
        </a:lnSpc>
        <a:spcBef>
          <a:spcPct val="0"/>
        </a:spcBef>
        <a:spcAft>
          <a:spcPts val="533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ea typeface="+mn-ea"/>
          <a:cs typeface="+mn-cs"/>
        </a:defRPr>
      </a:lvl1pPr>
      <a:lvl2pPr marL="706737" indent="-349137" algn="l" rtl="0" eaLnBrk="1" fontAlgn="base" hangingPunct="1">
        <a:lnSpc>
          <a:spcPct val="105000"/>
        </a:lnSpc>
        <a:spcBef>
          <a:spcPct val="0"/>
        </a:spcBef>
        <a:spcAft>
          <a:spcPts val="533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2pPr>
      <a:lvl3pPr marL="1074917" indent="-366065" algn="l" rtl="0" eaLnBrk="1" fontAlgn="base" hangingPunct="1">
        <a:lnSpc>
          <a:spcPct val="105000"/>
        </a:lnSpc>
        <a:spcBef>
          <a:spcPct val="0"/>
        </a:spcBef>
        <a:spcAft>
          <a:spcPts val="533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3pPr>
      <a:lvl4pPr marL="1430402" indent="-353369" algn="l" rtl="0" eaLnBrk="1" fontAlgn="base" hangingPunct="1">
        <a:lnSpc>
          <a:spcPct val="105000"/>
        </a:lnSpc>
        <a:spcBef>
          <a:spcPct val="0"/>
        </a:spcBef>
        <a:spcAft>
          <a:spcPts val="533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4pPr>
      <a:lvl5pPr marL="1785886" indent="-353369" algn="l" rtl="0" eaLnBrk="1" fontAlgn="base" hangingPunct="1">
        <a:lnSpc>
          <a:spcPct val="105000"/>
        </a:lnSpc>
        <a:spcBef>
          <a:spcPct val="0"/>
        </a:spcBef>
        <a:spcAft>
          <a:spcPts val="533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5pPr>
      <a:lvl6pPr marL="2395288" indent="-353369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6pPr>
      <a:lvl7pPr marL="3004690" indent="-353369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7pPr>
      <a:lvl8pPr marL="3614092" indent="-353369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8pPr>
      <a:lvl9pPr marL="4223494" indent="-353369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213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>
          <p15:clr>
            <a:srgbClr val="F26B43"/>
          </p15:clr>
        </p15:guide>
        <p15:guide id="2" pos="2925">
          <p15:clr>
            <a:srgbClr val="F26B43"/>
          </p15:clr>
        </p15:guide>
        <p15:guide id="3" pos="2880">
          <p15:clr>
            <a:srgbClr val="F26B43"/>
          </p15:clr>
        </p15:guide>
        <p15:guide id="4" pos="2835">
          <p15:clr>
            <a:srgbClr val="F26B43"/>
          </p15:clr>
        </p15:guide>
        <p15:guide id="5" pos="340">
          <p15:clr>
            <a:srgbClr val="F26B43"/>
          </p15:clr>
        </p15:guide>
        <p15:guide id="6" pos="5420">
          <p15:clr>
            <a:srgbClr val="F26B43"/>
          </p15:clr>
        </p15:guide>
        <p15:guide id="7" orient="horz" pos="736">
          <p15:clr>
            <a:srgbClr val="F26B43"/>
          </p15:clr>
        </p15:guide>
        <p15:guide id="8" orient="horz" pos="2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55menet.mp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D:\577Menet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fupzecbCLE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hyperlink" Target="file:///D:\LoctiteLimitless_video.mp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hyperlink" Target="file:///C:\Prezi\4090%20t&#246;bbf&#233;leanyag.mp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Porsche%20Cup%20HU.wmv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B9732C-1A42-1DD5-3CFB-3977F1B2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57" y="335980"/>
            <a:ext cx="11098351" cy="784830"/>
          </a:xfrm>
        </p:spPr>
        <p:txBody>
          <a:bodyPr/>
          <a:lstStyle/>
          <a:p>
            <a:r>
              <a:rPr lang="hu-HU" dirty="0"/>
              <a:t>LOCTITE </a:t>
            </a:r>
            <a:br>
              <a:rPr lang="hu-HU" dirty="0"/>
            </a:br>
            <a:r>
              <a:rPr lang="hu-HU" dirty="0"/>
              <a:t>MÖE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F0E85-9B66-2FFB-8856-A07EB830C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455" y="5475156"/>
            <a:ext cx="8710258" cy="478687"/>
          </a:xfrm>
        </p:spPr>
        <p:txBody>
          <a:bodyPr/>
          <a:lstStyle/>
          <a:p>
            <a:r>
              <a:rPr lang="hu-HU" altLang="de-DE" dirty="0"/>
              <a:t>Cseke Ferenc   </a:t>
            </a:r>
            <a:r>
              <a:rPr lang="da-DK" dirty="0">
                <a:cs typeface="Segoe UI Light" panose="020B0502040204020203" pitchFamily="34" charset="0"/>
              </a:rPr>
              <a:t>| </a:t>
            </a:r>
            <a:r>
              <a:rPr lang="hu-HU" dirty="0">
                <a:cs typeface="Segoe UI Light" panose="020B0502040204020203" pitchFamily="34" charset="0"/>
              </a:rPr>
              <a:t>  </a:t>
            </a:r>
            <a:r>
              <a:rPr lang="hu-HU" altLang="de-DE" dirty="0"/>
              <a:t>Henkel HU ACM</a:t>
            </a:r>
            <a:r>
              <a:rPr lang="en-US" altLang="de-DE" dirty="0"/>
              <a:t>   </a:t>
            </a:r>
            <a:r>
              <a:rPr lang="da-DK" dirty="0">
                <a:cs typeface="Segoe UI Light" panose="020B0502040204020203" pitchFamily="34" charset="0"/>
              </a:rPr>
              <a:t>|   </a:t>
            </a:r>
            <a:r>
              <a:rPr lang="hu-HU" dirty="0">
                <a:cs typeface="Segoe UI Light" panose="020B0502040204020203" pitchFamily="34" charset="0"/>
              </a:rPr>
              <a:t>Budapest</a:t>
            </a:r>
            <a:r>
              <a:rPr lang="da-DK" dirty="0">
                <a:cs typeface="Segoe UI Light" panose="020B0502040204020203" pitchFamily="34" charset="0"/>
              </a:rPr>
              <a:t>  |</a:t>
            </a:r>
            <a:r>
              <a:rPr lang="hu-HU" dirty="0">
                <a:cs typeface="Segoe UI Light" panose="020B0502040204020203" pitchFamily="34" charset="0"/>
              </a:rPr>
              <a:t>   04.12.2024.</a:t>
            </a:r>
            <a:endParaRPr lang="de-DE" dirty="0"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3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A8E0250D-D8E1-556D-41DD-7D090F072C20}"/>
              </a:ext>
            </a:extLst>
          </p:cNvPr>
          <p:cNvSpPr/>
          <p:nvPr/>
        </p:nvSpPr>
        <p:spPr bwMode="auto">
          <a:xfrm>
            <a:off x="6172201" y="1557339"/>
            <a:ext cx="3956050" cy="13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algn="ctr" eaLnBrk="1" hangingPunct="1">
              <a:lnSpc>
                <a:spcPct val="105000"/>
              </a:lnSpc>
              <a:buClr>
                <a:schemeClr val="tx2"/>
              </a:buClr>
              <a:buSzPct val="120000"/>
              <a:defRPr/>
            </a:pPr>
            <a:endParaRPr lang="fr-FR" sz="2399">
              <a:latin typeface="Arial" charset="0"/>
              <a:cs typeface="Arial" charset="0"/>
            </a:endParaRPr>
          </a:p>
        </p:txBody>
      </p:sp>
      <p:sp>
        <p:nvSpPr>
          <p:cNvPr id="4" name="Rectangle 112">
            <a:extLst>
              <a:ext uri="{FF2B5EF4-FFF2-40B4-BE49-F238E27FC236}">
                <a16:creationId xmlns:a16="http://schemas.microsoft.com/office/drawing/2014/main" id="{2D4E5974-2472-DEBD-8FF8-DA868462DBAC}"/>
              </a:ext>
            </a:extLst>
          </p:cNvPr>
          <p:cNvSpPr/>
          <p:nvPr/>
        </p:nvSpPr>
        <p:spPr bwMode="auto">
          <a:xfrm>
            <a:off x="6172201" y="3021014"/>
            <a:ext cx="3956050" cy="13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algn="ctr" eaLnBrk="1" hangingPunct="1">
              <a:lnSpc>
                <a:spcPct val="105000"/>
              </a:lnSpc>
              <a:buClr>
                <a:schemeClr val="tx2"/>
              </a:buClr>
              <a:buSzPct val="120000"/>
              <a:defRPr/>
            </a:pPr>
            <a:endParaRPr lang="fr-FR" sz="2399">
              <a:latin typeface="Arial" charset="0"/>
              <a:cs typeface="Arial" charset="0"/>
            </a:endParaRPr>
          </a:p>
        </p:txBody>
      </p:sp>
      <p:sp>
        <p:nvSpPr>
          <p:cNvPr id="5" name="Rectangle 113">
            <a:extLst>
              <a:ext uri="{FF2B5EF4-FFF2-40B4-BE49-F238E27FC236}">
                <a16:creationId xmlns:a16="http://schemas.microsoft.com/office/drawing/2014/main" id="{3E0CDC9B-20BC-FD39-1C35-EEA449DC8864}"/>
              </a:ext>
            </a:extLst>
          </p:cNvPr>
          <p:cNvSpPr/>
          <p:nvPr/>
        </p:nvSpPr>
        <p:spPr bwMode="auto">
          <a:xfrm>
            <a:off x="6172201" y="4484689"/>
            <a:ext cx="3956050" cy="13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algn="ctr" eaLnBrk="1" hangingPunct="1">
              <a:lnSpc>
                <a:spcPct val="105000"/>
              </a:lnSpc>
              <a:buClr>
                <a:schemeClr val="tx2"/>
              </a:buClr>
              <a:buSzPct val="120000"/>
              <a:defRPr/>
            </a:pPr>
            <a:endParaRPr lang="fr-FR" sz="2399">
              <a:latin typeface="Arial" charset="0"/>
              <a:cs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B70B06-EE71-004C-B629-06B22AF22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en-GB" altLang="hu-HU" sz="2800" dirty="0">
                <a:sym typeface="Arial" panose="020B0604020202020204" pitchFamily="34" charset="0"/>
              </a:rPr>
            </a:br>
            <a:r>
              <a:rPr lang="hu-HU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Hagyományos megoldások</a:t>
            </a:r>
            <a:endParaRPr lang="en-GB" altLang="hu-HU" sz="2800" b="0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F045295D-683D-8606-C018-7746EDC63FC5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1568450"/>
            <a:ext cx="3959225" cy="739774"/>
            <a:chOff x="539749" y="1568255"/>
            <a:chExt cx="3959159" cy="740664"/>
          </a:xfrm>
        </p:grpSpPr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E7CDC91C-574B-DFAB-724E-7EEE6EC31174}"/>
                </a:ext>
              </a:extLst>
            </p:cNvPr>
            <p:cNvSpPr/>
            <p:nvPr/>
          </p:nvSpPr>
          <p:spPr bwMode="auto">
            <a:xfrm>
              <a:off x="539749" y="1568255"/>
              <a:ext cx="274633" cy="74066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/>
            <a:p>
              <a:pPr algn="ctr" eaLnBrk="1" hangingPunct="1">
                <a:lnSpc>
                  <a:spcPct val="105000"/>
                </a:lnSpc>
                <a:buClr>
                  <a:schemeClr val="tx2"/>
                </a:buClr>
                <a:buSzPct val="120000"/>
                <a:defRPr/>
              </a:pPr>
              <a:r>
                <a:rPr lang="en-US" sz="1599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09C4377D-1EDD-6AED-60EC-C33CD6B8EE9D}"/>
                </a:ext>
              </a:extLst>
            </p:cNvPr>
            <p:cNvSpPr/>
            <p:nvPr/>
          </p:nvSpPr>
          <p:spPr bwMode="auto">
            <a:xfrm>
              <a:off x="914393" y="1568255"/>
              <a:ext cx="3584515" cy="740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599" dirty="0">
                  <a:solidFill>
                    <a:srgbClr val="5F6973"/>
                  </a:solidFill>
                </a:rPr>
                <a:t>Vibráció, hőmérsékletváltozás és/vagy nem megfelelő előfeszítő nyomaték esetén szivárognak</a:t>
              </a:r>
              <a:endParaRPr lang="en-US" altLang="hu-HU" sz="1599" dirty="0">
                <a:solidFill>
                  <a:srgbClr val="5F6973"/>
                </a:solidFill>
              </a:endParaRPr>
            </a:p>
          </p:txBody>
        </p:sp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5B1E99E7-C95D-D3C9-D550-C4723FB52F7B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2446339"/>
            <a:ext cx="3959225" cy="739774"/>
            <a:chOff x="539749" y="2446144"/>
            <a:chExt cx="3959159" cy="740664"/>
          </a:xfrm>
        </p:grpSpPr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977870EF-C96B-D3F2-EB76-E62F9F99C95D}"/>
                </a:ext>
              </a:extLst>
            </p:cNvPr>
            <p:cNvSpPr/>
            <p:nvPr/>
          </p:nvSpPr>
          <p:spPr bwMode="auto">
            <a:xfrm>
              <a:off x="539749" y="2446144"/>
              <a:ext cx="274633" cy="74066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/>
            <a:p>
              <a:pPr algn="ctr" eaLnBrk="1" hangingPunct="1">
                <a:lnSpc>
                  <a:spcPct val="105000"/>
                </a:lnSpc>
                <a:buClr>
                  <a:schemeClr val="tx2"/>
                </a:buClr>
                <a:buSzPct val="120000"/>
                <a:defRPr/>
              </a:pPr>
              <a:r>
                <a:rPr lang="en-US" sz="1599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CA341E2D-F1CC-3841-BE3A-D8203B51DB51}"/>
                </a:ext>
              </a:extLst>
            </p:cNvPr>
            <p:cNvSpPr/>
            <p:nvPr/>
          </p:nvSpPr>
          <p:spPr bwMode="auto">
            <a:xfrm>
              <a:off x="914393" y="2446144"/>
              <a:ext cx="3584515" cy="740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599">
                  <a:solidFill>
                    <a:srgbClr val="5F6973"/>
                  </a:solidFill>
                </a:rPr>
                <a:t>Túlhúzás, valamint a teflon szalag  foszlásának kockázata</a:t>
              </a:r>
              <a:endParaRPr lang="en-US" altLang="hu-HU" sz="1599">
                <a:solidFill>
                  <a:srgbClr val="5F6973"/>
                </a:solidFill>
              </a:endParaRPr>
            </a:p>
          </p:txBody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D20D390B-63F6-5AF3-E67C-4327A0A88714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3324226"/>
            <a:ext cx="3959225" cy="739774"/>
            <a:chOff x="539749" y="3324033"/>
            <a:chExt cx="3959159" cy="740664"/>
          </a:xfrm>
        </p:grpSpPr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4820C66F-FAAD-A0D6-4F49-0B9F342D969D}"/>
                </a:ext>
              </a:extLst>
            </p:cNvPr>
            <p:cNvSpPr/>
            <p:nvPr/>
          </p:nvSpPr>
          <p:spPr bwMode="auto">
            <a:xfrm>
              <a:off x="539749" y="3324033"/>
              <a:ext cx="274633" cy="74066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/>
            <a:p>
              <a:pPr algn="ctr" eaLnBrk="1" hangingPunct="1">
                <a:lnSpc>
                  <a:spcPct val="105000"/>
                </a:lnSpc>
                <a:buClr>
                  <a:schemeClr val="tx2"/>
                </a:buClr>
                <a:buSzPct val="120000"/>
                <a:defRPr/>
              </a:pPr>
              <a:r>
                <a:rPr lang="en-US" sz="1599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5" name="Rectangle 44">
              <a:extLst>
                <a:ext uri="{FF2B5EF4-FFF2-40B4-BE49-F238E27FC236}">
                  <a16:creationId xmlns:a16="http://schemas.microsoft.com/office/drawing/2014/main" id="{B3586B8A-C79E-792E-8C8C-3E3DE58F457F}"/>
                </a:ext>
              </a:extLst>
            </p:cNvPr>
            <p:cNvSpPr/>
            <p:nvPr/>
          </p:nvSpPr>
          <p:spPr bwMode="auto">
            <a:xfrm>
              <a:off x="914393" y="3324033"/>
              <a:ext cx="3584515" cy="740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599">
                  <a:solidFill>
                    <a:srgbClr val="5F6973"/>
                  </a:solidFill>
                </a:rPr>
                <a:t>Zsugorodás az oldószer elpárolgása után</a:t>
              </a:r>
              <a:endParaRPr lang="en-US" altLang="hu-HU" sz="1599">
                <a:solidFill>
                  <a:srgbClr val="5F6973"/>
                </a:solidFill>
              </a:endParaRPr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0EED37B5-6B69-2FD5-B2A6-1FF0FE4DC745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4202114"/>
            <a:ext cx="3959225" cy="739774"/>
            <a:chOff x="539749" y="4201922"/>
            <a:chExt cx="3959159" cy="740664"/>
          </a:xfrm>
        </p:grpSpPr>
        <p:sp>
          <p:nvSpPr>
            <p:cNvPr id="17" name="Rectangle 46">
              <a:extLst>
                <a:ext uri="{FF2B5EF4-FFF2-40B4-BE49-F238E27FC236}">
                  <a16:creationId xmlns:a16="http://schemas.microsoft.com/office/drawing/2014/main" id="{96097DC1-0296-F592-A2AC-D94E022C8BBC}"/>
                </a:ext>
              </a:extLst>
            </p:cNvPr>
            <p:cNvSpPr/>
            <p:nvPr/>
          </p:nvSpPr>
          <p:spPr bwMode="auto">
            <a:xfrm>
              <a:off x="539749" y="4201922"/>
              <a:ext cx="274633" cy="74066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/>
            <a:p>
              <a:pPr algn="ctr" eaLnBrk="1" hangingPunct="1">
                <a:lnSpc>
                  <a:spcPct val="105000"/>
                </a:lnSpc>
                <a:buClr>
                  <a:schemeClr val="tx2"/>
                </a:buClr>
                <a:buSzPct val="120000"/>
                <a:defRPr/>
              </a:pPr>
              <a:r>
                <a:rPr lang="en-US" sz="1599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8" name="Rectangle 47">
              <a:extLst>
                <a:ext uri="{FF2B5EF4-FFF2-40B4-BE49-F238E27FC236}">
                  <a16:creationId xmlns:a16="http://schemas.microsoft.com/office/drawing/2014/main" id="{DA73578A-2F54-F107-76F0-60F5A1D035A1}"/>
                </a:ext>
              </a:extLst>
            </p:cNvPr>
            <p:cNvSpPr/>
            <p:nvPr/>
          </p:nvSpPr>
          <p:spPr bwMode="auto">
            <a:xfrm>
              <a:off x="914393" y="4201922"/>
              <a:ext cx="3584515" cy="740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599">
                  <a:solidFill>
                    <a:srgbClr val="5F6973"/>
                  </a:solidFill>
                </a:rPr>
                <a:t>Felhasználásuk kosszal járhat</a:t>
              </a:r>
              <a:endParaRPr lang="en-US" altLang="hu-HU" sz="1599">
                <a:solidFill>
                  <a:srgbClr val="5F6973"/>
                </a:solidFill>
              </a:endParaRPr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E168CEEC-C11D-1FEC-0C11-2B2F769767E2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5080001"/>
            <a:ext cx="3959225" cy="739774"/>
            <a:chOff x="539749" y="5079810"/>
            <a:chExt cx="3959159" cy="740664"/>
          </a:xfrm>
        </p:grpSpPr>
        <p:sp>
          <p:nvSpPr>
            <p:cNvPr id="20" name="Rectangle 49">
              <a:extLst>
                <a:ext uri="{FF2B5EF4-FFF2-40B4-BE49-F238E27FC236}">
                  <a16:creationId xmlns:a16="http://schemas.microsoft.com/office/drawing/2014/main" id="{8B5DE586-644E-FEA8-2DAA-387053D9B222}"/>
                </a:ext>
              </a:extLst>
            </p:cNvPr>
            <p:cNvSpPr/>
            <p:nvPr/>
          </p:nvSpPr>
          <p:spPr bwMode="auto">
            <a:xfrm>
              <a:off x="539749" y="5079810"/>
              <a:ext cx="274633" cy="74066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/>
            <a:p>
              <a:pPr algn="ctr" eaLnBrk="1" hangingPunct="1">
                <a:lnSpc>
                  <a:spcPct val="105000"/>
                </a:lnSpc>
                <a:buClr>
                  <a:schemeClr val="tx2"/>
                </a:buClr>
                <a:buSzPct val="120000"/>
                <a:defRPr/>
              </a:pPr>
              <a:r>
                <a:rPr lang="en-US" sz="1599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1" name="Rectangle 50">
              <a:extLst>
                <a:ext uri="{FF2B5EF4-FFF2-40B4-BE49-F238E27FC236}">
                  <a16:creationId xmlns:a16="http://schemas.microsoft.com/office/drawing/2014/main" id="{467E7816-6E0D-C890-9B0E-D53D14B3AE9C}"/>
                </a:ext>
              </a:extLst>
            </p:cNvPr>
            <p:cNvSpPr/>
            <p:nvPr/>
          </p:nvSpPr>
          <p:spPr bwMode="auto">
            <a:xfrm>
              <a:off x="914393" y="5079810"/>
              <a:ext cx="3584515" cy="740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000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599">
                  <a:solidFill>
                    <a:srgbClr val="5F6973"/>
                  </a:solidFill>
                </a:rPr>
                <a:t>Kellő tapasztalat hiányában nem egyszerű a használatuk</a:t>
              </a:r>
              <a:endParaRPr lang="en-US" altLang="hu-HU" sz="1599">
                <a:solidFill>
                  <a:srgbClr val="5F6973"/>
                </a:solidFill>
              </a:endParaRPr>
            </a:p>
          </p:txBody>
        </p:sp>
      </p:grpSp>
      <p:pic>
        <p:nvPicPr>
          <p:cNvPr id="22" name="Picture 13" descr="wtd-teflon-tape-01">
            <a:extLst>
              <a:ext uri="{FF2B5EF4-FFF2-40B4-BE49-F238E27FC236}">
                <a16:creationId xmlns:a16="http://schemas.microsoft.com/office/drawing/2014/main" id="{AA5638BD-311E-67F9-6060-4A74B6912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008"/>
          <a:stretch/>
        </p:blipFill>
        <p:spPr bwMode="auto">
          <a:xfrm>
            <a:off x="8620126" y="1562101"/>
            <a:ext cx="1509713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23" name="ZoneTexte 8">
            <a:extLst>
              <a:ext uri="{FF2B5EF4-FFF2-40B4-BE49-F238E27FC236}">
                <a16:creationId xmlns:a16="http://schemas.microsoft.com/office/drawing/2014/main" id="{82D146BE-D9A9-F718-20A3-B8EC601FF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935426"/>
            <a:ext cx="1733550" cy="3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hu-HU" sz="1599"/>
              <a:t>Teflon </a:t>
            </a:r>
            <a:r>
              <a:rPr lang="hu-HU" altLang="hu-HU" sz="1599"/>
              <a:t>szalag</a:t>
            </a:r>
            <a:endParaRPr lang="fr-FR" altLang="hu-HU" sz="1599"/>
          </a:p>
        </p:txBody>
      </p:sp>
      <p:pic>
        <p:nvPicPr>
          <p:cNvPr id="24" name="Picture 7" descr="021206086-sink-trap-6_med">
            <a:extLst>
              <a:ext uri="{FF2B5EF4-FFF2-40B4-BE49-F238E27FC236}">
                <a16:creationId xmlns:a16="http://schemas.microsoft.com/office/drawing/2014/main" id="{B4167796-0DD2-9653-5F7C-B859FE41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/>
          <a:stretch>
            <a:fillRect/>
          </a:stretch>
        </p:blipFill>
        <p:spPr bwMode="auto">
          <a:xfrm>
            <a:off x="8607426" y="3021014"/>
            <a:ext cx="152082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109">
            <a:extLst>
              <a:ext uri="{FF2B5EF4-FFF2-40B4-BE49-F238E27FC236}">
                <a16:creationId xmlns:a16="http://schemas.microsoft.com/office/drawing/2014/main" id="{CAB2C93A-A232-C7F5-FF64-B76546444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269901"/>
            <a:ext cx="1733550" cy="59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1599"/>
              <a:t>Oldószeres tömítőanyagok</a:t>
            </a:r>
            <a:endParaRPr lang="fr-FR" altLang="hu-HU" sz="1599"/>
          </a:p>
        </p:txBody>
      </p:sp>
      <p:pic>
        <p:nvPicPr>
          <p:cNvPr id="26" name="Grafik 4">
            <a:extLst>
              <a:ext uri="{FF2B5EF4-FFF2-40B4-BE49-F238E27FC236}">
                <a16:creationId xmlns:a16="http://schemas.microsoft.com/office/drawing/2014/main" id="{D3B4CD9B-45ED-BD58-AFAE-E6A5FEBCD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8691"/>
          <a:stretch>
            <a:fillRect/>
          </a:stretch>
        </p:blipFill>
        <p:spPr bwMode="auto">
          <a:xfrm>
            <a:off x="8607426" y="4484689"/>
            <a:ext cx="152082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109">
            <a:extLst>
              <a:ext uri="{FF2B5EF4-FFF2-40B4-BE49-F238E27FC236}">
                <a16:creationId xmlns:a16="http://schemas.microsoft.com/office/drawing/2014/main" id="{E49FF7F8-9410-8902-EDB7-073BE560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4733576"/>
            <a:ext cx="1733550" cy="59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1599"/>
              <a:t>Kender és tömítőpaszták</a:t>
            </a:r>
            <a:endParaRPr lang="fr-FR" altLang="hu-HU" sz="1599"/>
          </a:p>
        </p:txBody>
      </p:sp>
      <p:grpSp>
        <p:nvGrpSpPr>
          <p:cNvPr id="28" name="Group 92">
            <a:extLst>
              <a:ext uri="{FF2B5EF4-FFF2-40B4-BE49-F238E27FC236}">
                <a16:creationId xmlns:a16="http://schemas.microsoft.com/office/drawing/2014/main" id="{4140433D-EA76-BEC6-04E8-A21446A88A8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186488" y="2609851"/>
            <a:ext cx="946151" cy="355599"/>
            <a:chOff x="413" y="1296"/>
            <a:chExt cx="1132" cy="212"/>
          </a:xfrm>
        </p:grpSpPr>
        <p:grpSp>
          <p:nvGrpSpPr>
            <p:cNvPr id="29" name="Group 93">
              <a:extLst>
                <a:ext uri="{FF2B5EF4-FFF2-40B4-BE49-F238E27FC236}">
                  <a16:creationId xmlns:a16="http://schemas.microsoft.com/office/drawing/2014/main" id="{54F9369E-A61E-1DC5-A98F-C0C391EAC5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" y="1296"/>
              <a:ext cx="1132" cy="212"/>
              <a:chOff x="703" y="1420"/>
              <a:chExt cx="1415" cy="266"/>
            </a:xfrm>
          </p:grpSpPr>
          <p:sp>
            <p:nvSpPr>
              <p:cNvPr id="31" name="Freeform 94">
                <a:extLst>
                  <a:ext uri="{FF2B5EF4-FFF2-40B4-BE49-F238E27FC236}">
                    <a16:creationId xmlns:a16="http://schemas.microsoft.com/office/drawing/2014/main" id="{2B9E0A23-9947-3F84-F6C3-DB2B3350FD3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2042" y="1393"/>
                <a:ext cx="49" cy="103"/>
              </a:xfrm>
              <a:custGeom>
                <a:avLst/>
                <a:gdLst>
                  <a:gd name="T0" fmla="*/ 0 w 42"/>
                  <a:gd name="T1" fmla="*/ 0 h 89"/>
                  <a:gd name="T2" fmla="*/ 91 w 42"/>
                  <a:gd name="T3" fmla="*/ 79 h 89"/>
                  <a:gd name="T4" fmla="*/ 0 w 42"/>
                  <a:gd name="T5" fmla="*/ 185 h 89"/>
                  <a:gd name="T6" fmla="*/ 0 w 42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cubicBezTo>
                      <a:pt x="25" y="13"/>
                      <a:pt x="42" y="24"/>
                      <a:pt x="42" y="38"/>
                    </a:cubicBezTo>
                    <a:cubicBezTo>
                      <a:pt x="42" y="77"/>
                      <a:pt x="0" y="89"/>
                      <a:pt x="0" y="89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32" name="Freeform 95">
                <a:extLst>
                  <a:ext uri="{FF2B5EF4-FFF2-40B4-BE49-F238E27FC236}">
                    <a16:creationId xmlns:a16="http://schemas.microsoft.com/office/drawing/2014/main" id="{FA5C348E-64D4-D88F-8044-1648D0859B6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2" y="871"/>
                <a:ext cx="216" cy="1414"/>
              </a:xfrm>
              <a:custGeom>
                <a:avLst/>
                <a:gdLst>
                  <a:gd name="T0" fmla="*/ 393 w 186"/>
                  <a:gd name="T1" fmla="*/ 0 h 1218"/>
                  <a:gd name="T2" fmla="*/ 0 w 186"/>
                  <a:gd name="T3" fmla="*/ 544 h 1218"/>
                  <a:gd name="T4" fmla="*/ 0 w 186"/>
                  <a:gd name="T5" fmla="*/ 1224 h 1218"/>
                  <a:gd name="T6" fmla="*/ 0 w 186"/>
                  <a:gd name="T7" fmla="*/ 2041 h 1218"/>
                  <a:gd name="T8" fmla="*/ 393 w 186"/>
                  <a:gd name="T9" fmla="*/ 2569 h 1218"/>
                  <a:gd name="T10" fmla="*/ 393 w 186"/>
                  <a:gd name="T11" fmla="*/ 2383 h 1218"/>
                  <a:gd name="T12" fmla="*/ 0 w 186"/>
                  <a:gd name="T13" fmla="*/ 2028 h 1218"/>
                  <a:gd name="T14" fmla="*/ 0 w 186"/>
                  <a:gd name="T15" fmla="*/ 1206 h 1218"/>
                  <a:gd name="T16" fmla="*/ 0 w 186"/>
                  <a:gd name="T17" fmla="*/ 551 h 1218"/>
                  <a:gd name="T18" fmla="*/ 393 w 186"/>
                  <a:gd name="T19" fmla="*/ 193 h 1218"/>
                  <a:gd name="T20" fmla="*/ 393 w 186"/>
                  <a:gd name="T21" fmla="*/ 2 h 1218"/>
                  <a:gd name="T22" fmla="*/ 393 w 186"/>
                  <a:gd name="T23" fmla="*/ 2 h 1218"/>
                  <a:gd name="T24" fmla="*/ 393 w 186"/>
                  <a:gd name="T25" fmla="*/ 0 h 1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6" h="1218">
                    <a:moveTo>
                      <a:pt x="186" y="0"/>
                    </a:moveTo>
                    <a:cubicBezTo>
                      <a:pt x="148" y="65"/>
                      <a:pt x="0" y="142"/>
                      <a:pt x="0" y="258"/>
                    </a:cubicBezTo>
                    <a:cubicBezTo>
                      <a:pt x="0" y="374"/>
                      <a:pt x="0" y="581"/>
                      <a:pt x="0" y="581"/>
                    </a:cubicBezTo>
                    <a:cubicBezTo>
                      <a:pt x="0" y="581"/>
                      <a:pt x="0" y="851"/>
                      <a:pt x="0" y="967"/>
                    </a:cubicBezTo>
                    <a:cubicBezTo>
                      <a:pt x="0" y="1083"/>
                      <a:pt x="175" y="1173"/>
                      <a:pt x="186" y="1218"/>
                    </a:cubicBezTo>
                    <a:cubicBezTo>
                      <a:pt x="186" y="1130"/>
                      <a:pt x="186" y="1130"/>
                      <a:pt x="186" y="1130"/>
                    </a:cubicBezTo>
                    <a:cubicBezTo>
                      <a:pt x="120" y="1098"/>
                      <a:pt x="0" y="1062"/>
                      <a:pt x="0" y="961"/>
                    </a:cubicBezTo>
                    <a:cubicBezTo>
                      <a:pt x="0" y="860"/>
                      <a:pt x="0" y="572"/>
                      <a:pt x="0" y="572"/>
                    </a:cubicBezTo>
                    <a:cubicBezTo>
                      <a:pt x="0" y="572"/>
                      <a:pt x="0" y="361"/>
                      <a:pt x="0" y="261"/>
                    </a:cubicBezTo>
                    <a:cubicBezTo>
                      <a:pt x="0" y="160"/>
                      <a:pt x="120" y="123"/>
                      <a:pt x="186" y="91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gradFill rotWithShape="1">
                <a:gsLst>
                  <a:gs pos="0">
                    <a:srgbClr val="E6E8E8">
                      <a:alpha val="70000"/>
                    </a:srgbClr>
                  </a:gs>
                  <a:gs pos="100000">
                    <a:srgbClr val="6A6B6B">
                      <a:alpha val="32001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33" name="Freeform 96">
                <a:extLst>
                  <a:ext uri="{FF2B5EF4-FFF2-40B4-BE49-F238E27FC236}">
                    <a16:creationId xmlns:a16="http://schemas.microsoft.com/office/drawing/2014/main" id="{F4B7A17E-2E94-58E8-8EF2-BB5DE4B31CB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4" y="975"/>
                <a:ext cx="216" cy="1206"/>
              </a:xfrm>
              <a:custGeom>
                <a:avLst/>
                <a:gdLst>
                  <a:gd name="T0" fmla="*/ 393 w 186"/>
                  <a:gd name="T1" fmla="*/ 0 h 1039"/>
                  <a:gd name="T2" fmla="*/ 0 w 186"/>
                  <a:gd name="T3" fmla="*/ 359 h 1039"/>
                  <a:gd name="T4" fmla="*/ 0 w 186"/>
                  <a:gd name="T5" fmla="*/ 1013 h 1039"/>
                  <a:gd name="T6" fmla="*/ 0 w 186"/>
                  <a:gd name="T7" fmla="*/ 1833 h 1039"/>
                  <a:gd name="T8" fmla="*/ 393 w 186"/>
                  <a:gd name="T9" fmla="*/ 2189 h 1039"/>
                  <a:gd name="T10" fmla="*/ 393 w 186"/>
                  <a:gd name="T11" fmla="*/ 0 h 10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6" h="1039">
                    <a:moveTo>
                      <a:pt x="186" y="0"/>
                    </a:moveTo>
                    <a:cubicBezTo>
                      <a:pt x="120" y="32"/>
                      <a:pt x="0" y="69"/>
                      <a:pt x="0" y="170"/>
                    </a:cubicBezTo>
                    <a:cubicBezTo>
                      <a:pt x="0" y="270"/>
                      <a:pt x="0" y="481"/>
                      <a:pt x="0" y="481"/>
                    </a:cubicBezTo>
                    <a:cubicBezTo>
                      <a:pt x="0" y="481"/>
                      <a:pt x="0" y="769"/>
                      <a:pt x="0" y="870"/>
                    </a:cubicBezTo>
                    <a:cubicBezTo>
                      <a:pt x="0" y="971"/>
                      <a:pt x="120" y="1007"/>
                      <a:pt x="186" y="1039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solidFill>
                <a:srgbClr val="595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34" name="Freeform 97">
                <a:extLst>
                  <a:ext uri="{FF2B5EF4-FFF2-40B4-BE49-F238E27FC236}">
                    <a16:creationId xmlns:a16="http://schemas.microsoft.com/office/drawing/2014/main" id="{1E33B455-7DAE-F0E3-CFBB-37E5CE496DA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75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rgbClr val="8C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35" name="Freeform 98">
                <a:extLst>
                  <a:ext uri="{FF2B5EF4-FFF2-40B4-BE49-F238E27FC236}">
                    <a16:creationId xmlns:a16="http://schemas.microsoft.com/office/drawing/2014/main" id="{5A285FA7-1741-4BE1-89CB-9522BABCE4C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733" y="1393"/>
                <a:ext cx="49" cy="103"/>
              </a:xfrm>
              <a:custGeom>
                <a:avLst/>
                <a:gdLst>
                  <a:gd name="T0" fmla="*/ 0 w 42"/>
                  <a:gd name="T1" fmla="*/ 185 h 89"/>
                  <a:gd name="T2" fmla="*/ 91 w 42"/>
                  <a:gd name="T3" fmla="*/ 105 h 89"/>
                  <a:gd name="T4" fmla="*/ 0 w 42"/>
                  <a:gd name="T5" fmla="*/ 0 h 89"/>
                  <a:gd name="T6" fmla="*/ 0 w 42"/>
                  <a:gd name="T7" fmla="*/ 185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89"/>
                    </a:moveTo>
                    <a:cubicBezTo>
                      <a:pt x="25" y="77"/>
                      <a:pt x="42" y="65"/>
                      <a:pt x="42" y="51"/>
                    </a:cubicBezTo>
                    <a:cubicBezTo>
                      <a:pt x="42" y="13"/>
                      <a:pt x="0" y="0"/>
                      <a:pt x="0" y="0"/>
                    </a:cubicBezTo>
                    <a:cubicBezTo>
                      <a:pt x="0" y="89"/>
                      <a:pt x="0" y="89"/>
                      <a:pt x="0" y="89"/>
                    </a:cubicBezTo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36" name="Freeform 99">
                <a:extLst>
                  <a:ext uri="{FF2B5EF4-FFF2-40B4-BE49-F238E27FC236}">
                    <a16:creationId xmlns:a16="http://schemas.microsoft.com/office/drawing/2014/main" id="{3B312F12-DDC9-7773-B2E1-44A19B9B7D1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83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</p:grpSp>
        <p:sp>
          <p:nvSpPr>
            <p:cNvPr id="30" name="Text Box 43">
              <a:extLst>
                <a:ext uri="{FF2B5EF4-FFF2-40B4-BE49-F238E27FC236}">
                  <a16:creationId xmlns:a16="http://schemas.microsoft.com/office/drawing/2014/main" id="{9D855AE4-88DA-D0E1-93BD-9655FA17F62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flipV="1">
              <a:off x="761" y="1337"/>
              <a:ext cx="357" cy="12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1, 2</a:t>
              </a:r>
            </a:p>
          </p:txBody>
        </p:sp>
      </p:grpSp>
      <p:grpSp>
        <p:nvGrpSpPr>
          <p:cNvPr id="37" name="Group 92">
            <a:extLst>
              <a:ext uri="{FF2B5EF4-FFF2-40B4-BE49-F238E27FC236}">
                <a16:creationId xmlns:a16="http://schemas.microsoft.com/office/drawing/2014/main" id="{0C41D408-4E6A-8958-8FBF-632D79C72D4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186488" y="4073526"/>
            <a:ext cx="946151" cy="355599"/>
            <a:chOff x="413" y="1296"/>
            <a:chExt cx="1132" cy="212"/>
          </a:xfrm>
        </p:grpSpPr>
        <p:grpSp>
          <p:nvGrpSpPr>
            <p:cNvPr id="38" name="Group 93">
              <a:extLst>
                <a:ext uri="{FF2B5EF4-FFF2-40B4-BE49-F238E27FC236}">
                  <a16:creationId xmlns:a16="http://schemas.microsoft.com/office/drawing/2014/main" id="{BC43025A-183D-E6C5-C0CA-8D65D58F2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" y="1296"/>
              <a:ext cx="1132" cy="212"/>
              <a:chOff x="703" y="1420"/>
              <a:chExt cx="1415" cy="266"/>
            </a:xfrm>
          </p:grpSpPr>
          <p:sp>
            <p:nvSpPr>
              <p:cNvPr id="40" name="Freeform 94">
                <a:extLst>
                  <a:ext uri="{FF2B5EF4-FFF2-40B4-BE49-F238E27FC236}">
                    <a16:creationId xmlns:a16="http://schemas.microsoft.com/office/drawing/2014/main" id="{DFBB31E5-24B8-436C-C023-FD8D8C397AD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2042" y="1393"/>
                <a:ext cx="49" cy="103"/>
              </a:xfrm>
              <a:custGeom>
                <a:avLst/>
                <a:gdLst>
                  <a:gd name="T0" fmla="*/ 0 w 42"/>
                  <a:gd name="T1" fmla="*/ 0 h 89"/>
                  <a:gd name="T2" fmla="*/ 91 w 42"/>
                  <a:gd name="T3" fmla="*/ 79 h 89"/>
                  <a:gd name="T4" fmla="*/ 0 w 42"/>
                  <a:gd name="T5" fmla="*/ 185 h 89"/>
                  <a:gd name="T6" fmla="*/ 0 w 42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cubicBezTo>
                      <a:pt x="25" y="13"/>
                      <a:pt x="42" y="24"/>
                      <a:pt x="42" y="38"/>
                    </a:cubicBezTo>
                    <a:cubicBezTo>
                      <a:pt x="42" y="77"/>
                      <a:pt x="0" y="89"/>
                      <a:pt x="0" y="89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41" name="Freeform 95">
                <a:extLst>
                  <a:ext uri="{FF2B5EF4-FFF2-40B4-BE49-F238E27FC236}">
                    <a16:creationId xmlns:a16="http://schemas.microsoft.com/office/drawing/2014/main" id="{84F7EDCC-6563-23AF-FAFE-735902AE1DF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2" y="871"/>
                <a:ext cx="216" cy="1414"/>
              </a:xfrm>
              <a:custGeom>
                <a:avLst/>
                <a:gdLst>
                  <a:gd name="T0" fmla="*/ 393 w 186"/>
                  <a:gd name="T1" fmla="*/ 0 h 1218"/>
                  <a:gd name="T2" fmla="*/ 0 w 186"/>
                  <a:gd name="T3" fmla="*/ 544 h 1218"/>
                  <a:gd name="T4" fmla="*/ 0 w 186"/>
                  <a:gd name="T5" fmla="*/ 1224 h 1218"/>
                  <a:gd name="T6" fmla="*/ 0 w 186"/>
                  <a:gd name="T7" fmla="*/ 2041 h 1218"/>
                  <a:gd name="T8" fmla="*/ 393 w 186"/>
                  <a:gd name="T9" fmla="*/ 2569 h 1218"/>
                  <a:gd name="T10" fmla="*/ 393 w 186"/>
                  <a:gd name="T11" fmla="*/ 2383 h 1218"/>
                  <a:gd name="T12" fmla="*/ 0 w 186"/>
                  <a:gd name="T13" fmla="*/ 2028 h 1218"/>
                  <a:gd name="T14" fmla="*/ 0 w 186"/>
                  <a:gd name="T15" fmla="*/ 1206 h 1218"/>
                  <a:gd name="T16" fmla="*/ 0 w 186"/>
                  <a:gd name="T17" fmla="*/ 551 h 1218"/>
                  <a:gd name="T18" fmla="*/ 393 w 186"/>
                  <a:gd name="T19" fmla="*/ 193 h 1218"/>
                  <a:gd name="T20" fmla="*/ 393 w 186"/>
                  <a:gd name="T21" fmla="*/ 2 h 1218"/>
                  <a:gd name="T22" fmla="*/ 393 w 186"/>
                  <a:gd name="T23" fmla="*/ 2 h 1218"/>
                  <a:gd name="T24" fmla="*/ 393 w 186"/>
                  <a:gd name="T25" fmla="*/ 0 h 1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6" h="1218">
                    <a:moveTo>
                      <a:pt x="186" y="0"/>
                    </a:moveTo>
                    <a:cubicBezTo>
                      <a:pt x="148" y="65"/>
                      <a:pt x="0" y="142"/>
                      <a:pt x="0" y="258"/>
                    </a:cubicBezTo>
                    <a:cubicBezTo>
                      <a:pt x="0" y="374"/>
                      <a:pt x="0" y="581"/>
                      <a:pt x="0" y="581"/>
                    </a:cubicBezTo>
                    <a:cubicBezTo>
                      <a:pt x="0" y="581"/>
                      <a:pt x="0" y="851"/>
                      <a:pt x="0" y="967"/>
                    </a:cubicBezTo>
                    <a:cubicBezTo>
                      <a:pt x="0" y="1083"/>
                      <a:pt x="175" y="1173"/>
                      <a:pt x="186" y="1218"/>
                    </a:cubicBezTo>
                    <a:cubicBezTo>
                      <a:pt x="186" y="1130"/>
                      <a:pt x="186" y="1130"/>
                      <a:pt x="186" y="1130"/>
                    </a:cubicBezTo>
                    <a:cubicBezTo>
                      <a:pt x="120" y="1098"/>
                      <a:pt x="0" y="1062"/>
                      <a:pt x="0" y="961"/>
                    </a:cubicBezTo>
                    <a:cubicBezTo>
                      <a:pt x="0" y="860"/>
                      <a:pt x="0" y="572"/>
                      <a:pt x="0" y="572"/>
                    </a:cubicBezTo>
                    <a:cubicBezTo>
                      <a:pt x="0" y="572"/>
                      <a:pt x="0" y="361"/>
                      <a:pt x="0" y="261"/>
                    </a:cubicBezTo>
                    <a:cubicBezTo>
                      <a:pt x="0" y="160"/>
                      <a:pt x="120" y="123"/>
                      <a:pt x="186" y="91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gradFill rotWithShape="1">
                <a:gsLst>
                  <a:gs pos="0">
                    <a:srgbClr val="E6E8E8">
                      <a:alpha val="70000"/>
                    </a:srgbClr>
                  </a:gs>
                  <a:gs pos="100000">
                    <a:srgbClr val="6A6B6B">
                      <a:alpha val="32001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42" name="Freeform 96">
                <a:extLst>
                  <a:ext uri="{FF2B5EF4-FFF2-40B4-BE49-F238E27FC236}">
                    <a16:creationId xmlns:a16="http://schemas.microsoft.com/office/drawing/2014/main" id="{77BFE139-E4E2-04D5-1853-F96B88903A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4" y="975"/>
                <a:ext cx="216" cy="1206"/>
              </a:xfrm>
              <a:custGeom>
                <a:avLst/>
                <a:gdLst>
                  <a:gd name="T0" fmla="*/ 393 w 186"/>
                  <a:gd name="T1" fmla="*/ 0 h 1039"/>
                  <a:gd name="T2" fmla="*/ 0 w 186"/>
                  <a:gd name="T3" fmla="*/ 359 h 1039"/>
                  <a:gd name="T4" fmla="*/ 0 w 186"/>
                  <a:gd name="T5" fmla="*/ 1013 h 1039"/>
                  <a:gd name="T6" fmla="*/ 0 w 186"/>
                  <a:gd name="T7" fmla="*/ 1833 h 1039"/>
                  <a:gd name="T8" fmla="*/ 393 w 186"/>
                  <a:gd name="T9" fmla="*/ 2189 h 1039"/>
                  <a:gd name="T10" fmla="*/ 393 w 186"/>
                  <a:gd name="T11" fmla="*/ 0 h 10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6" h="1039">
                    <a:moveTo>
                      <a:pt x="186" y="0"/>
                    </a:moveTo>
                    <a:cubicBezTo>
                      <a:pt x="120" y="32"/>
                      <a:pt x="0" y="69"/>
                      <a:pt x="0" y="170"/>
                    </a:cubicBezTo>
                    <a:cubicBezTo>
                      <a:pt x="0" y="270"/>
                      <a:pt x="0" y="481"/>
                      <a:pt x="0" y="481"/>
                    </a:cubicBezTo>
                    <a:cubicBezTo>
                      <a:pt x="0" y="481"/>
                      <a:pt x="0" y="769"/>
                      <a:pt x="0" y="870"/>
                    </a:cubicBezTo>
                    <a:cubicBezTo>
                      <a:pt x="0" y="971"/>
                      <a:pt x="120" y="1007"/>
                      <a:pt x="186" y="1039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solidFill>
                <a:srgbClr val="595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43" name="Freeform 97">
                <a:extLst>
                  <a:ext uri="{FF2B5EF4-FFF2-40B4-BE49-F238E27FC236}">
                    <a16:creationId xmlns:a16="http://schemas.microsoft.com/office/drawing/2014/main" id="{E49DF959-8AFD-618A-4C44-73D6624AB8E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75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rgbClr val="8C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44" name="Freeform 98">
                <a:extLst>
                  <a:ext uri="{FF2B5EF4-FFF2-40B4-BE49-F238E27FC236}">
                    <a16:creationId xmlns:a16="http://schemas.microsoft.com/office/drawing/2014/main" id="{464658E7-82EA-4C23-0B45-6A79134F9D2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733" y="1393"/>
                <a:ext cx="49" cy="103"/>
              </a:xfrm>
              <a:custGeom>
                <a:avLst/>
                <a:gdLst>
                  <a:gd name="T0" fmla="*/ 0 w 42"/>
                  <a:gd name="T1" fmla="*/ 185 h 89"/>
                  <a:gd name="T2" fmla="*/ 91 w 42"/>
                  <a:gd name="T3" fmla="*/ 105 h 89"/>
                  <a:gd name="T4" fmla="*/ 0 w 42"/>
                  <a:gd name="T5" fmla="*/ 0 h 89"/>
                  <a:gd name="T6" fmla="*/ 0 w 42"/>
                  <a:gd name="T7" fmla="*/ 185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89"/>
                    </a:moveTo>
                    <a:cubicBezTo>
                      <a:pt x="25" y="77"/>
                      <a:pt x="42" y="65"/>
                      <a:pt x="42" y="51"/>
                    </a:cubicBezTo>
                    <a:cubicBezTo>
                      <a:pt x="42" y="13"/>
                      <a:pt x="0" y="0"/>
                      <a:pt x="0" y="0"/>
                    </a:cubicBezTo>
                    <a:cubicBezTo>
                      <a:pt x="0" y="89"/>
                      <a:pt x="0" y="89"/>
                      <a:pt x="0" y="89"/>
                    </a:cubicBezTo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45" name="Freeform 99">
                <a:extLst>
                  <a:ext uri="{FF2B5EF4-FFF2-40B4-BE49-F238E27FC236}">
                    <a16:creationId xmlns:a16="http://schemas.microsoft.com/office/drawing/2014/main" id="{86FD6C44-AA3A-974C-3A60-D5606DE25AB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83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</p:grpSp>
        <p:sp>
          <p:nvSpPr>
            <p:cNvPr id="39" name="Text Box 43">
              <a:extLst>
                <a:ext uri="{FF2B5EF4-FFF2-40B4-BE49-F238E27FC236}">
                  <a16:creationId xmlns:a16="http://schemas.microsoft.com/office/drawing/2014/main" id="{2B9C9C4D-C230-8247-5A99-1709D803CBF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flipV="1">
              <a:off x="761" y="1337"/>
              <a:ext cx="357" cy="12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3, 4</a:t>
              </a:r>
            </a:p>
          </p:txBody>
        </p:sp>
      </p:grpSp>
      <p:grpSp>
        <p:nvGrpSpPr>
          <p:cNvPr id="46" name="Group 92">
            <a:extLst>
              <a:ext uri="{FF2B5EF4-FFF2-40B4-BE49-F238E27FC236}">
                <a16:creationId xmlns:a16="http://schemas.microsoft.com/office/drawing/2014/main" id="{1890E709-5173-D9B2-3693-524AE57CD83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186488" y="5543551"/>
            <a:ext cx="946151" cy="355599"/>
            <a:chOff x="413" y="1296"/>
            <a:chExt cx="1132" cy="212"/>
          </a:xfrm>
        </p:grpSpPr>
        <p:grpSp>
          <p:nvGrpSpPr>
            <p:cNvPr id="47" name="Group 93">
              <a:extLst>
                <a:ext uri="{FF2B5EF4-FFF2-40B4-BE49-F238E27FC236}">
                  <a16:creationId xmlns:a16="http://schemas.microsoft.com/office/drawing/2014/main" id="{BF8CA156-4D53-EC32-EE15-4B8105BDE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" y="1296"/>
              <a:ext cx="1132" cy="212"/>
              <a:chOff x="703" y="1420"/>
              <a:chExt cx="1415" cy="266"/>
            </a:xfrm>
          </p:grpSpPr>
          <p:sp>
            <p:nvSpPr>
              <p:cNvPr id="49" name="Freeform 94">
                <a:extLst>
                  <a:ext uri="{FF2B5EF4-FFF2-40B4-BE49-F238E27FC236}">
                    <a16:creationId xmlns:a16="http://schemas.microsoft.com/office/drawing/2014/main" id="{20CBB6A3-72B4-FD36-387C-F3EF186844E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2042" y="1393"/>
                <a:ext cx="49" cy="103"/>
              </a:xfrm>
              <a:custGeom>
                <a:avLst/>
                <a:gdLst>
                  <a:gd name="T0" fmla="*/ 0 w 42"/>
                  <a:gd name="T1" fmla="*/ 0 h 89"/>
                  <a:gd name="T2" fmla="*/ 91 w 42"/>
                  <a:gd name="T3" fmla="*/ 79 h 89"/>
                  <a:gd name="T4" fmla="*/ 0 w 42"/>
                  <a:gd name="T5" fmla="*/ 185 h 89"/>
                  <a:gd name="T6" fmla="*/ 0 w 42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cubicBezTo>
                      <a:pt x="25" y="13"/>
                      <a:pt x="42" y="24"/>
                      <a:pt x="42" y="38"/>
                    </a:cubicBezTo>
                    <a:cubicBezTo>
                      <a:pt x="42" y="77"/>
                      <a:pt x="0" y="89"/>
                      <a:pt x="0" y="89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50" name="Freeform 95">
                <a:extLst>
                  <a:ext uri="{FF2B5EF4-FFF2-40B4-BE49-F238E27FC236}">
                    <a16:creationId xmlns:a16="http://schemas.microsoft.com/office/drawing/2014/main" id="{970923B7-2A23-93EE-63F2-3471E750B4B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2" y="871"/>
                <a:ext cx="216" cy="1414"/>
              </a:xfrm>
              <a:custGeom>
                <a:avLst/>
                <a:gdLst>
                  <a:gd name="T0" fmla="*/ 393 w 186"/>
                  <a:gd name="T1" fmla="*/ 0 h 1218"/>
                  <a:gd name="T2" fmla="*/ 0 w 186"/>
                  <a:gd name="T3" fmla="*/ 544 h 1218"/>
                  <a:gd name="T4" fmla="*/ 0 w 186"/>
                  <a:gd name="T5" fmla="*/ 1224 h 1218"/>
                  <a:gd name="T6" fmla="*/ 0 w 186"/>
                  <a:gd name="T7" fmla="*/ 2041 h 1218"/>
                  <a:gd name="T8" fmla="*/ 393 w 186"/>
                  <a:gd name="T9" fmla="*/ 2569 h 1218"/>
                  <a:gd name="T10" fmla="*/ 393 w 186"/>
                  <a:gd name="T11" fmla="*/ 2383 h 1218"/>
                  <a:gd name="T12" fmla="*/ 0 w 186"/>
                  <a:gd name="T13" fmla="*/ 2028 h 1218"/>
                  <a:gd name="T14" fmla="*/ 0 w 186"/>
                  <a:gd name="T15" fmla="*/ 1206 h 1218"/>
                  <a:gd name="T16" fmla="*/ 0 w 186"/>
                  <a:gd name="T17" fmla="*/ 551 h 1218"/>
                  <a:gd name="T18" fmla="*/ 393 w 186"/>
                  <a:gd name="T19" fmla="*/ 193 h 1218"/>
                  <a:gd name="T20" fmla="*/ 393 w 186"/>
                  <a:gd name="T21" fmla="*/ 2 h 1218"/>
                  <a:gd name="T22" fmla="*/ 393 w 186"/>
                  <a:gd name="T23" fmla="*/ 2 h 1218"/>
                  <a:gd name="T24" fmla="*/ 393 w 186"/>
                  <a:gd name="T25" fmla="*/ 0 h 12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6" h="1218">
                    <a:moveTo>
                      <a:pt x="186" y="0"/>
                    </a:moveTo>
                    <a:cubicBezTo>
                      <a:pt x="148" y="65"/>
                      <a:pt x="0" y="142"/>
                      <a:pt x="0" y="258"/>
                    </a:cubicBezTo>
                    <a:cubicBezTo>
                      <a:pt x="0" y="374"/>
                      <a:pt x="0" y="581"/>
                      <a:pt x="0" y="581"/>
                    </a:cubicBezTo>
                    <a:cubicBezTo>
                      <a:pt x="0" y="581"/>
                      <a:pt x="0" y="851"/>
                      <a:pt x="0" y="967"/>
                    </a:cubicBezTo>
                    <a:cubicBezTo>
                      <a:pt x="0" y="1083"/>
                      <a:pt x="175" y="1173"/>
                      <a:pt x="186" y="1218"/>
                    </a:cubicBezTo>
                    <a:cubicBezTo>
                      <a:pt x="186" y="1130"/>
                      <a:pt x="186" y="1130"/>
                      <a:pt x="186" y="1130"/>
                    </a:cubicBezTo>
                    <a:cubicBezTo>
                      <a:pt x="120" y="1098"/>
                      <a:pt x="0" y="1062"/>
                      <a:pt x="0" y="961"/>
                    </a:cubicBezTo>
                    <a:cubicBezTo>
                      <a:pt x="0" y="860"/>
                      <a:pt x="0" y="572"/>
                      <a:pt x="0" y="572"/>
                    </a:cubicBezTo>
                    <a:cubicBezTo>
                      <a:pt x="0" y="572"/>
                      <a:pt x="0" y="361"/>
                      <a:pt x="0" y="261"/>
                    </a:cubicBezTo>
                    <a:cubicBezTo>
                      <a:pt x="0" y="160"/>
                      <a:pt x="120" y="123"/>
                      <a:pt x="186" y="91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gradFill rotWithShape="1">
                <a:gsLst>
                  <a:gs pos="0">
                    <a:srgbClr val="E6E8E8">
                      <a:alpha val="70000"/>
                    </a:srgbClr>
                  </a:gs>
                  <a:gs pos="100000">
                    <a:srgbClr val="6A6B6B">
                      <a:alpha val="32001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51" name="Freeform 96">
                <a:extLst>
                  <a:ext uri="{FF2B5EF4-FFF2-40B4-BE49-F238E27FC236}">
                    <a16:creationId xmlns:a16="http://schemas.microsoft.com/office/drawing/2014/main" id="{3756B2B5-9C96-C911-B561-6A69657437E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304" y="975"/>
                <a:ext cx="216" cy="1206"/>
              </a:xfrm>
              <a:custGeom>
                <a:avLst/>
                <a:gdLst>
                  <a:gd name="T0" fmla="*/ 393 w 186"/>
                  <a:gd name="T1" fmla="*/ 0 h 1039"/>
                  <a:gd name="T2" fmla="*/ 0 w 186"/>
                  <a:gd name="T3" fmla="*/ 359 h 1039"/>
                  <a:gd name="T4" fmla="*/ 0 w 186"/>
                  <a:gd name="T5" fmla="*/ 1013 h 1039"/>
                  <a:gd name="T6" fmla="*/ 0 w 186"/>
                  <a:gd name="T7" fmla="*/ 1833 h 1039"/>
                  <a:gd name="T8" fmla="*/ 393 w 186"/>
                  <a:gd name="T9" fmla="*/ 2189 h 1039"/>
                  <a:gd name="T10" fmla="*/ 393 w 186"/>
                  <a:gd name="T11" fmla="*/ 0 h 10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6" h="1039">
                    <a:moveTo>
                      <a:pt x="186" y="0"/>
                    </a:moveTo>
                    <a:cubicBezTo>
                      <a:pt x="120" y="32"/>
                      <a:pt x="0" y="69"/>
                      <a:pt x="0" y="170"/>
                    </a:cubicBezTo>
                    <a:cubicBezTo>
                      <a:pt x="0" y="270"/>
                      <a:pt x="0" y="481"/>
                      <a:pt x="0" y="481"/>
                    </a:cubicBezTo>
                    <a:cubicBezTo>
                      <a:pt x="0" y="481"/>
                      <a:pt x="0" y="769"/>
                      <a:pt x="0" y="870"/>
                    </a:cubicBezTo>
                    <a:cubicBezTo>
                      <a:pt x="0" y="971"/>
                      <a:pt x="120" y="1007"/>
                      <a:pt x="186" y="1039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solidFill>
                <a:srgbClr val="595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52" name="Freeform 97">
                <a:extLst>
                  <a:ext uri="{FF2B5EF4-FFF2-40B4-BE49-F238E27FC236}">
                    <a16:creationId xmlns:a16="http://schemas.microsoft.com/office/drawing/2014/main" id="{436223F6-962F-15F6-3143-C0D6661D82E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75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rgbClr val="8C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53" name="Freeform 98">
                <a:extLst>
                  <a:ext uri="{FF2B5EF4-FFF2-40B4-BE49-F238E27FC236}">
                    <a16:creationId xmlns:a16="http://schemas.microsoft.com/office/drawing/2014/main" id="{BF9BFEEA-18C5-B19D-C4CF-A9DABA2184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733" y="1393"/>
                <a:ext cx="49" cy="103"/>
              </a:xfrm>
              <a:custGeom>
                <a:avLst/>
                <a:gdLst>
                  <a:gd name="T0" fmla="*/ 0 w 42"/>
                  <a:gd name="T1" fmla="*/ 185 h 89"/>
                  <a:gd name="T2" fmla="*/ 91 w 42"/>
                  <a:gd name="T3" fmla="*/ 105 h 89"/>
                  <a:gd name="T4" fmla="*/ 0 w 42"/>
                  <a:gd name="T5" fmla="*/ 0 h 89"/>
                  <a:gd name="T6" fmla="*/ 0 w 42"/>
                  <a:gd name="T7" fmla="*/ 185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89">
                    <a:moveTo>
                      <a:pt x="0" y="89"/>
                    </a:moveTo>
                    <a:cubicBezTo>
                      <a:pt x="25" y="77"/>
                      <a:pt x="42" y="65"/>
                      <a:pt x="42" y="51"/>
                    </a:cubicBezTo>
                    <a:cubicBezTo>
                      <a:pt x="42" y="13"/>
                      <a:pt x="0" y="0"/>
                      <a:pt x="0" y="0"/>
                    </a:cubicBezTo>
                    <a:cubicBezTo>
                      <a:pt x="0" y="89"/>
                      <a:pt x="0" y="89"/>
                      <a:pt x="0" y="89"/>
                    </a:cubicBezTo>
                  </a:path>
                </a:pathLst>
              </a:custGeom>
              <a:gradFill rotWithShape="1">
                <a:gsLst>
                  <a:gs pos="0">
                    <a:srgbClr val="8C0303"/>
                  </a:gs>
                  <a:gs pos="100000">
                    <a:srgbClr val="E1000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  <p:sp>
            <p:nvSpPr>
              <p:cNvPr id="54" name="Freeform 99">
                <a:extLst>
                  <a:ext uri="{FF2B5EF4-FFF2-40B4-BE49-F238E27FC236}">
                    <a16:creationId xmlns:a16="http://schemas.microsoft.com/office/drawing/2014/main" id="{6F0C4DC0-5658-C8B7-6C28-992C4C186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283" y="906"/>
                <a:ext cx="265" cy="1294"/>
              </a:xfrm>
              <a:custGeom>
                <a:avLst/>
                <a:gdLst>
                  <a:gd name="T0" fmla="*/ 484 w 228"/>
                  <a:gd name="T1" fmla="*/ 0 h 1115"/>
                  <a:gd name="T2" fmla="*/ 484 w 228"/>
                  <a:gd name="T3" fmla="*/ 1092 h 1115"/>
                  <a:gd name="T4" fmla="*/ 484 w 228"/>
                  <a:gd name="T5" fmla="*/ 2348 h 1115"/>
                  <a:gd name="T6" fmla="*/ 0 w 228"/>
                  <a:gd name="T7" fmla="*/ 1910 h 1115"/>
                  <a:gd name="T8" fmla="*/ 0 w 228"/>
                  <a:gd name="T9" fmla="*/ 1092 h 1115"/>
                  <a:gd name="T10" fmla="*/ 0 w 228"/>
                  <a:gd name="T11" fmla="*/ 436 h 1115"/>
                  <a:gd name="T12" fmla="*/ 484 w 228"/>
                  <a:gd name="T13" fmla="*/ 0 h 1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1115">
                    <a:moveTo>
                      <a:pt x="228" y="0"/>
                    </a:move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28" y="1115"/>
                      <a:pt x="228" y="1115"/>
                      <a:pt x="228" y="1115"/>
                    </a:cubicBezTo>
                    <a:cubicBezTo>
                      <a:pt x="228" y="1063"/>
                      <a:pt x="0" y="1046"/>
                      <a:pt x="0" y="907"/>
                    </a:cubicBezTo>
                    <a:cubicBezTo>
                      <a:pt x="0" y="807"/>
                      <a:pt x="0" y="519"/>
                      <a:pt x="0" y="519"/>
                    </a:cubicBezTo>
                    <a:cubicBezTo>
                      <a:pt x="0" y="519"/>
                      <a:pt x="0" y="308"/>
                      <a:pt x="0" y="207"/>
                    </a:cubicBezTo>
                    <a:cubicBezTo>
                      <a:pt x="0" y="68"/>
                      <a:pt x="228" y="52"/>
                      <a:pt x="22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z="2399"/>
              </a:p>
            </p:txBody>
          </p:sp>
        </p:grpSp>
        <p:sp>
          <p:nvSpPr>
            <p:cNvPr id="48" name="Text Box 43">
              <a:extLst>
                <a:ext uri="{FF2B5EF4-FFF2-40B4-BE49-F238E27FC236}">
                  <a16:creationId xmlns:a16="http://schemas.microsoft.com/office/drawing/2014/main" id="{C9140E9B-D4C5-5399-82FE-265570F91CD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flipV="1">
              <a:off x="761" y="1337"/>
              <a:ext cx="357" cy="12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105000"/>
                </a:lnSpc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4, 5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597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58" name="Rechteck 7">
            <a:extLst>
              <a:ext uri="{FF2B5EF4-FFF2-40B4-BE49-F238E27FC236}">
                <a16:creationId xmlns:a16="http://schemas.microsoft.com/office/drawing/2014/main" id="{D0D06427-55D0-D70F-1FB3-5EBFDC96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6" y="3432175"/>
            <a:ext cx="39608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63525" indent="-263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rgbClr val="FFFFFF"/>
              </a:buClr>
              <a:buSzPct val="90000"/>
            </a:pPr>
            <a:r>
              <a:rPr lang="hu-HU" altLang="zh-CN" sz="1800" b="1">
                <a:ea typeface="ヒラギノ角ゴ Pro W3" charset="-128"/>
              </a:rPr>
              <a:t>Menetek anyaga</a:t>
            </a:r>
            <a:r>
              <a:rPr lang="en-US" altLang="zh-CN" sz="1800" b="1">
                <a:latin typeface="Arial Unicode MS" pitchFamily="34" charset="-128"/>
                <a:ea typeface="Arial Unicode MS" pitchFamily="34" charset="-128"/>
              </a:rPr>
              <a:t> / </a:t>
            </a:r>
            <a:r>
              <a:rPr lang="hu-HU" altLang="zh-CN" sz="1800" b="1">
                <a:ea typeface="ヒラギノ角ゴ Pro W3" charset="-128"/>
              </a:rPr>
              <a:t>típusa</a:t>
            </a:r>
            <a:r>
              <a:rPr lang="en-US" altLang="zh-CN" sz="1800" b="1">
                <a:latin typeface="Arial Unicode MS" pitchFamily="34" charset="-128"/>
                <a:ea typeface="Arial Unicode MS" pitchFamily="34" charset="-128"/>
              </a:rPr>
              <a:t> </a:t>
            </a:r>
          </a:p>
        </p:txBody>
      </p:sp>
      <p:sp>
        <p:nvSpPr>
          <p:cNvPr id="59" name="Rechteck 8">
            <a:extLst>
              <a:ext uri="{FF2B5EF4-FFF2-40B4-BE49-F238E27FC236}">
                <a16:creationId xmlns:a16="http://schemas.microsoft.com/office/drawing/2014/main" id="{C1A36CF2-E66E-E424-0B07-22EC9682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964" y="3937000"/>
            <a:ext cx="39655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chemeClr val="tx2"/>
              </a:buClr>
              <a:buSzTx/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4B4B4B"/>
                </a:solidFill>
                <a:ea typeface="ヒラギノ角ゴ Pro W3" charset="-128"/>
              </a:rPr>
              <a:t>Fém és műanyag kúpos menetek</a:t>
            </a:r>
            <a:endParaRPr lang="en-GB" altLang="hu-HU" sz="1800">
              <a:solidFill>
                <a:srgbClr val="4B4B4B"/>
              </a:solidFill>
              <a:ea typeface="ヒラギノ角ゴ Pro W3" charset="-128"/>
            </a:endParaRPr>
          </a:p>
        </p:txBody>
      </p:sp>
      <p:sp>
        <p:nvSpPr>
          <p:cNvPr id="60" name="Rechteck 9">
            <a:extLst>
              <a:ext uri="{FF2B5EF4-FFF2-40B4-BE49-F238E27FC236}">
                <a16:creationId xmlns:a16="http://schemas.microsoft.com/office/drawing/2014/main" id="{D989CF06-220F-89DB-FA08-D1FD9A13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1560514"/>
            <a:ext cx="39608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63525" indent="-263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rgbClr val="FFFFFF"/>
              </a:buClr>
              <a:buSzPct val="90000"/>
            </a:pPr>
            <a:r>
              <a:rPr lang="hu-HU" altLang="zh-CN" sz="1800" b="1" dirty="0">
                <a:ea typeface="ヒラギノ角ゴ Pro W3" charset="-128"/>
              </a:rPr>
              <a:t>Tulajdonságok</a:t>
            </a:r>
            <a:r>
              <a:rPr lang="en-US" altLang="zh-CN" sz="1800" b="1" dirty="0">
                <a:latin typeface="Arial Unicode MS" pitchFamily="34" charset="-128"/>
                <a:ea typeface="Arial Unicode MS" pitchFamily="34" charset="-128"/>
              </a:rPr>
              <a:t> </a:t>
            </a:r>
          </a:p>
        </p:txBody>
      </p:sp>
      <p:sp>
        <p:nvSpPr>
          <p:cNvPr id="61" name="Rechteck 10">
            <a:extLst>
              <a:ext uri="{FF2B5EF4-FFF2-40B4-BE49-F238E27FC236}">
                <a16:creationId xmlns:a16="http://schemas.microsoft.com/office/drawing/2014/main" id="{FF75953A-3675-BAF6-7D72-CBA2B8B7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1" y="2063750"/>
            <a:ext cx="39655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r>
              <a:rPr lang="hu-HU" altLang="hu-HU" sz="1800" dirty="0">
                <a:solidFill>
                  <a:srgbClr val="4B4B4B"/>
                </a:solidFill>
                <a:ea typeface="ヒラギノ角ゴ Pro W3" charset="-128"/>
              </a:rPr>
              <a:t>Nem kikeményedő, elemi szálakból font, szilikonzsír bevonattal ellátott azonnali tömítést biztosító termék</a:t>
            </a:r>
            <a:endParaRPr lang="en-US" altLang="hu-HU" sz="1800" dirty="0">
              <a:solidFill>
                <a:srgbClr val="4B4B4B"/>
              </a:solidFill>
              <a:latin typeface="Arial Unicode MS" pitchFamily="34" charset="-128"/>
              <a:ea typeface="ヒラギノ角ゴ Pro W3" charset="-128"/>
            </a:endParaRPr>
          </a:p>
        </p:txBody>
      </p:sp>
      <p:sp>
        <p:nvSpPr>
          <p:cNvPr id="62" name="Rechteck 13">
            <a:extLst>
              <a:ext uri="{FF2B5EF4-FFF2-40B4-BE49-F238E27FC236}">
                <a16:creationId xmlns:a16="http://schemas.microsoft.com/office/drawing/2014/main" id="{4798686A-2CB2-0B84-1339-C9839A202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729164"/>
            <a:ext cx="8064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63525" indent="-263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Clr>
                <a:srgbClr val="FFFFFF"/>
              </a:buClr>
              <a:buSzPct val="90000"/>
            </a:pPr>
            <a:r>
              <a:rPr lang="hu-HU" altLang="zh-CN" sz="1800" b="1">
                <a:ea typeface="ヒラギノ角ゴ Pro W3" charset="-128"/>
              </a:rPr>
              <a:t>Előnyök</a:t>
            </a:r>
            <a:endParaRPr lang="en-US" altLang="zh-CN" sz="1800" b="1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63" name="Rechteck 14">
            <a:extLst>
              <a:ext uri="{FF2B5EF4-FFF2-40B4-BE49-F238E27FC236}">
                <a16:creationId xmlns:a16="http://schemas.microsoft.com/office/drawing/2014/main" id="{2023358A-4908-BCA7-E7BA-6B9096B01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5232401"/>
            <a:ext cx="80645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11200" indent="-3476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chemeClr val="tx2"/>
              </a:buClr>
              <a:buSzTx/>
              <a:buFont typeface="Arial" panose="020B0604020202020204" pitchFamily="34" charset="0"/>
              <a:buChar char="•"/>
            </a:pPr>
            <a:r>
              <a:rPr lang="hu-HU" altLang="hu-HU" sz="2000" b="1">
                <a:solidFill>
                  <a:srgbClr val="161616"/>
                </a:solidFill>
                <a:ea typeface="ヒラギノ角ゴ Pro W3" charset="-128"/>
              </a:rPr>
              <a:t>Azonnali tömítés</a:t>
            </a:r>
            <a:endParaRPr lang="en-GB" altLang="hu-HU" sz="2000" b="1">
              <a:solidFill>
                <a:srgbClr val="161616"/>
              </a:solidFill>
              <a:ea typeface="ヒラギノ角ゴ Pro W3" charset="-128"/>
            </a:endParaRPr>
          </a:p>
          <a:p>
            <a:pPr>
              <a:lnSpc>
                <a:spcPct val="100000"/>
              </a:lnSpc>
              <a:buClr>
                <a:schemeClr val="tx2"/>
              </a:buClr>
              <a:buSzTx/>
              <a:buFont typeface="Arial" panose="020B0604020202020204" pitchFamily="34" charset="0"/>
              <a:buChar char="•"/>
            </a:pPr>
            <a:r>
              <a:rPr lang="hu-HU" altLang="hu-HU" sz="2000" b="1">
                <a:solidFill>
                  <a:srgbClr val="161616"/>
                </a:solidFill>
                <a:ea typeface="ヒラギノ角ゴ Pro W3" charset="-128"/>
              </a:rPr>
              <a:t>Pozícionálható kötés</a:t>
            </a:r>
            <a:r>
              <a:rPr lang="en-GB" altLang="hu-HU" sz="2000" b="1">
                <a:solidFill>
                  <a:srgbClr val="161616"/>
                </a:solidFill>
                <a:ea typeface="ヒラギノ角ゴ Pro W3" charset="-128"/>
              </a:rPr>
              <a:t> (45°</a:t>
            </a:r>
            <a:r>
              <a:rPr lang="hu-HU" altLang="hu-HU" sz="2000" b="1">
                <a:solidFill>
                  <a:srgbClr val="161616"/>
                </a:solidFill>
                <a:ea typeface="ヒラギノ角ゴ Pro W3" charset="-128"/>
              </a:rPr>
              <a:t> vissza</a:t>
            </a:r>
            <a:r>
              <a:rPr lang="en-GB" altLang="hu-HU" sz="2000" b="1">
                <a:solidFill>
                  <a:srgbClr val="161616"/>
                </a:solidFill>
                <a:ea typeface="ヒラギノ角ゴ Pro W3" charset="-128"/>
              </a:rPr>
              <a:t>)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Tx/>
              <a:buFont typeface="Arial" panose="020B0604020202020204" pitchFamily="34" charset="0"/>
              <a:buChar char="•"/>
            </a:pPr>
            <a:r>
              <a:rPr lang="hu-HU" altLang="hu-HU" sz="2000" b="1">
                <a:solidFill>
                  <a:srgbClr val="161616"/>
                </a:solidFill>
                <a:ea typeface="ヒラギノ角ゴ Pro W3" charset="-128"/>
              </a:rPr>
              <a:t>Könnyű és gyors alkalmazás</a:t>
            </a:r>
            <a:endParaRPr lang="en-GB" altLang="hu-HU" sz="2000" b="1">
              <a:solidFill>
                <a:srgbClr val="161616"/>
              </a:solidFill>
              <a:ea typeface="ヒラギノ角ゴ Pro W3" charset="-128"/>
            </a:endParaRPr>
          </a:p>
        </p:txBody>
      </p:sp>
      <p:sp>
        <p:nvSpPr>
          <p:cNvPr id="64" name="Text Box 5" descr="Parchment">
            <a:extLst>
              <a:ext uri="{FF2B5EF4-FFF2-40B4-BE49-F238E27FC236}">
                <a16:creationId xmlns:a16="http://schemas.microsoft.com/office/drawing/2014/main" id="{B25C8A08-2C65-1CC1-50C7-9CE30C641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836613"/>
            <a:ext cx="4478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chemeClr val="tx2"/>
              </a:buClr>
              <a:buSzTx/>
            </a:pPr>
            <a:r>
              <a:rPr lang="hu-HU" altLang="hu-HU" b="1"/>
              <a:t>Loctite 55 t</a:t>
            </a:r>
            <a:r>
              <a:rPr lang="hu-HU" altLang="hu-HU" b="1">
                <a:ea typeface="ヒラギノ角ゴ Pro W3" charset="-128"/>
              </a:rPr>
              <a:t>ömítőzsinór</a:t>
            </a:r>
            <a:endParaRPr lang="de-DE" altLang="hu-HU" b="1">
              <a:ea typeface="ヒラギノ角ゴ Pro W3" charset="-128"/>
            </a:endParaRPr>
          </a:p>
        </p:txBody>
      </p:sp>
      <p:sp>
        <p:nvSpPr>
          <p:cNvPr id="65" name="Text Box 12">
            <a:extLst>
              <a:ext uri="{FF2B5EF4-FFF2-40B4-BE49-F238E27FC236}">
                <a16:creationId xmlns:a16="http://schemas.microsoft.com/office/drawing/2014/main" id="{EC35A669-88D1-08E9-8D00-DCF38B568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188914"/>
            <a:ext cx="3600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hu-HU" altLang="hu-HU" sz="3200" b="1" dirty="0">
                <a:solidFill>
                  <a:srgbClr val="FF0000"/>
                </a:solidFill>
              </a:rPr>
              <a:t>Csőmenettömítés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sp>
        <p:nvSpPr>
          <p:cNvPr id="66" name="Akciógomb: Hang 65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737655AA-301E-0481-27B7-723A2B473E4E}"/>
              </a:ext>
            </a:extLst>
          </p:cNvPr>
          <p:cNvSpPr/>
          <p:nvPr/>
        </p:nvSpPr>
        <p:spPr bwMode="auto">
          <a:xfrm>
            <a:off x="1368425" y="1612900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7" name="Bild 1" descr="HE09076_Appl_55.png">
            <a:extLst>
              <a:ext uri="{FF2B5EF4-FFF2-40B4-BE49-F238E27FC236}">
                <a16:creationId xmlns:a16="http://schemas.microsoft.com/office/drawing/2014/main" id="{9EEC368B-C297-7350-01E3-8B4F99580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/>
          <a:stretch>
            <a:fillRect/>
          </a:stretch>
        </p:blipFill>
        <p:spPr bwMode="auto">
          <a:xfrm>
            <a:off x="8515511" y="4441825"/>
            <a:ext cx="2402521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1809DDB-2732-2A21-8344-0E13512CD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19" y="1346413"/>
            <a:ext cx="1581371" cy="35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A6865B5-9AD1-7818-5379-6EE42D71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en-GB" altLang="hu-HU" sz="2800" dirty="0">
                <a:sym typeface="Arial" panose="020B0604020202020204" pitchFamily="34" charset="0"/>
              </a:rPr>
            </a:br>
            <a:r>
              <a:rPr lang="en-US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Ho</a:t>
            </a:r>
            <a:r>
              <a:rPr lang="hu-HU" altLang="hu-HU" sz="2800" b="0" dirty="0" err="1">
                <a:solidFill>
                  <a:schemeClr val="accent2"/>
                </a:solidFill>
                <a:sym typeface="Arial" panose="020B0604020202020204" pitchFamily="34" charset="0"/>
              </a:rPr>
              <a:t>gyan</a:t>
            </a:r>
            <a:r>
              <a:rPr lang="hu-HU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 használjuk a </a:t>
            </a:r>
            <a:r>
              <a:rPr lang="en-US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LOCTITE 55</a:t>
            </a:r>
            <a:r>
              <a:rPr lang="hu-HU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 terméket</a:t>
            </a:r>
            <a:r>
              <a:rPr lang="en-US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?</a:t>
            </a:r>
            <a:endParaRPr lang="en-GB" altLang="hu-HU" sz="2800" b="0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C3B8868-B344-29B8-1394-604BE5D3407D}"/>
              </a:ext>
            </a:extLst>
          </p:cNvPr>
          <p:cNvSpPr>
            <a:spLocks/>
          </p:cNvSpPr>
          <p:nvPr/>
        </p:nvSpPr>
        <p:spPr bwMode="auto">
          <a:xfrm flipH="1">
            <a:off x="3335338" y="3562349"/>
            <a:ext cx="2701925" cy="27929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174625" indent="-174625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A cső végénél kezdve, tekerje a </a:t>
            </a:r>
            <a:r>
              <a:rPr lang="hu-HU" altLang="hu-HU" sz="1466" dirty="0" err="1">
                <a:solidFill>
                  <a:srgbClr val="5F6973"/>
                </a:solidFill>
              </a:rPr>
              <a:t>Loctite</a:t>
            </a:r>
            <a:r>
              <a:rPr lang="hu-HU" altLang="hu-HU" sz="1466" dirty="0">
                <a:solidFill>
                  <a:srgbClr val="5F6973"/>
                </a:solidFill>
              </a:rPr>
              <a:t>® 55 zsinórt a menetekre egy irányban, csigavonalban</a:t>
            </a:r>
            <a:r>
              <a:rPr lang="en-US" altLang="hu-HU" sz="1466" dirty="0">
                <a:solidFill>
                  <a:srgbClr val="5F6973"/>
                </a:solidFill>
              </a:rPr>
              <a:t> </a:t>
            </a:r>
            <a:r>
              <a:rPr lang="hu-HU" altLang="hu-HU" sz="1466" dirty="0">
                <a:solidFill>
                  <a:srgbClr val="5F6973"/>
                </a:solidFill>
              </a:rPr>
              <a:t>haladva (össze-vissza)</a:t>
            </a:r>
          </a:p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Az ajánlott csévélt menetszámot a termék dobozán találja, nem menetárokba kell csévélni a zsinórt</a:t>
            </a:r>
            <a:endParaRPr lang="en-US" altLang="hu-HU" sz="1466" dirty="0">
              <a:solidFill>
                <a:srgbClr val="5F6973"/>
              </a:solidFill>
            </a:endParaRP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A86BEE21-E01F-51A3-D531-F8798C493408}"/>
              </a:ext>
            </a:extLst>
          </p:cNvPr>
          <p:cNvSpPr>
            <a:spLocks/>
          </p:cNvSpPr>
          <p:nvPr/>
        </p:nvSpPr>
        <p:spPr bwMode="auto">
          <a:xfrm flipH="1">
            <a:off x="3335339" y="2008188"/>
            <a:ext cx="2687637" cy="9048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180975" indent="-180975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Szükség esetén tisztítsa meg és érdesítse fel a meneteket</a:t>
            </a:r>
          </a:p>
        </p:txBody>
      </p:sp>
      <p:grpSp>
        <p:nvGrpSpPr>
          <p:cNvPr id="6" name="Group 48">
            <a:extLst>
              <a:ext uri="{FF2B5EF4-FFF2-40B4-BE49-F238E27FC236}">
                <a16:creationId xmlns:a16="http://schemas.microsoft.com/office/drawing/2014/main" id="{54783F47-D4A2-A029-AF0E-36A0DB799B45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1414463"/>
            <a:ext cx="3959225" cy="471486"/>
            <a:chOff x="1144587" y="2209799"/>
            <a:chExt cx="2584450" cy="471488"/>
          </a:xfrm>
        </p:grpSpPr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556CA22D-A6FB-E45E-59E1-C26EF9B4F47E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>
                  <a:solidFill>
                    <a:schemeClr val="bg1"/>
                  </a:solidFill>
                </a:rPr>
                <a:t>Előkészítés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8" name="Group 50">
              <a:extLst>
                <a:ext uri="{FF2B5EF4-FFF2-40B4-BE49-F238E27FC236}">
                  <a16:creationId xmlns:a16="http://schemas.microsoft.com/office/drawing/2014/main" id="{03B1B897-7147-0990-C982-272BA1056E52}"/>
                </a:ext>
              </a:extLst>
            </p:cNvPr>
            <p:cNvGrpSpPr/>
            <p:nvPr/>
          </p:nvGrpSpPr>
          <p:grpSpPr>
            <a:xfrm>
              <a:off x="1144587" y="2209799"/>
              <a:ext cx="245781" cy="288001"/>
              <a:chOff x="1144587" y="2209799"/>
              <a:chExt cx="245781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ight Triangle 51">
                <a:extLst>
                  <a:ext uri="{FF2B5EF4-FFF2-40B4-BE49-F238E27FC236}">
                    <a16:creationId xmlns:a16="http://schemas.microsoft.com/office/drawing/2014/main" id="{EFCA9D0F-1E51-387C-3D52-DDEBB864DEA2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Rectangle 52">
                <a:extLst>
                  <a:ext uri="{FF2B5EF4-FFF2-40B4-BE49-F238E27FC236}">
                    <a16:creationId xmlns:a16="http://schemas.microsoft.com/office/drawing/2014/main" id="{6E2AA47B-A0BC-3146-95DB-5111A55F9FE2}"/>
                  </a:ext>
                </a:extLst>
              </p:cNvPr>
              <p:cNvSpPr/>
              <p:nvPr/>
            </p:nvSpPr>
            <p:spPr bwMode="auto">
              <a:xfrm>
                <a:off x="1203010" y="2209800"/>
                <a:ext cx="187358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" name="Group 53">
            <a:extLst>
              <a:ext uri="{FF2B5EF4-FFF2-40B4-BE49-F238E27FC236}">
                <a16:creationId xmlns:a16="http://schemas.microsoft.com/office/drawing/2014/main" id="{61638C4D-7278-0B85-A1BA-10A692C0F109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2971800"/>
            <a:ext cx="3973514" cy="471488"/>
            <a:chOff x="1144587" y="2209799"/>
            <a:chExt cx="2584450" cy="471488"/>
          </a:xfrm>
        </p:grpSpPr>
        <p:sp>
          <p:nvSpPr>
            <p:cNvPr id="12" name="Rectangle 54">
              <a:extLst>
                <a:ext uri="{FF2B5EF4-FFF2-40B4-BE49-F238E27FC236}">
                  <a16:creationId xmlns:a16="http://schemas.microsoft.com/office/drawing/2014/main" id="{6319656A-5CDF-202F-B2E5-236304B23D1E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>
                  <a:solidFill>
                    <a:schemeClr val="bg1"/>
                  </a:solidFill>
                </a:rPr>
                <a:t>Felvitel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13" name="Group 56">
              <a:extLst>
                <a:ext uri="{FF2B5EF4-FFF2-40B4-BE49-F238E27FC236}">
                  <a16:creationId xmlns:a16="http://schemas.microsoft.com/office/drawing/2014/main" id="{4E8E1D8F-ABAB-1CF4-7336-DF1EA43D2996}"/>
                </a:ext>
              </a:extLst>
            </p:cNvPr>
            <p:cNvGrpSpPr/>
            <p:nvPr/>
          </p:nvGrpSpPr>
          <p:grpSpPr>
            <a:xfrm>
              <a:off x="1144587" y="2209799"/>
              <a:ext cx="244515" cy="288001"/>
              <a:chOff x="1144587" y="2209799"/>
              <a:chExt cx="244515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ight Triangle 57">
                <a:extLst>
                  <a:ext uri="{FF2B5EF4-FFF2-40B4-BE49-F238E27FC236}">
                    <a16:creationId xmlns:a16="http://schemas.microsoft.com/office/drawing/2014/main" id="{F3C04807-17C1-92D1-7EE4-A13001AB6CC5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Rectangle 58">
                <a:extLst>
                  <a:ext uri="{FF2B5EF4-FFF2-40B4-BE49-F238E27FC236}">
                    <a16:creationId xmlns:a16="http://schemas.microsoft.com/office/drawing/2014/main" id="{21B9F79D-679B-29DF-6313-BF2D30C88165}"/>
                  </a:ext>
                </a:extLst>
              </p:cNvPr>
              <p:cNvSpPr/>
              <p:nvPr/>
            </p:nvSpPr>
            <p:spPr bwMode="auto">
              <a:xfrm>
                <a:off x="1201819" y="2209800"/>
                <a:ext cx="187283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6" name="Group 60">
            <a:extLst>
              <a:ext uri="{FF2B5EF4-FFF2-40B4-BE49-F238E27FC236}">
                <a16:creationId xmlns:a16="http://schemas.microsoft.com/office/drawing/2014/main" id="{F7D5FB89-BCA8-618B-023C-D1D8F54A4CF0}"/>
              </a:ext>
            </a:extLst>
          </p:cNvPr>
          <p:cNvGrpSpPr>
            <a:grpSpLocks/>
          </p:cNvGrpSpPr>
          <p:nvPr/>
        </p:nvGrpSpPr>
        <p:grpSpPr bwMode="auto">
          <a:xfrm>
            <a:off x="6175376" y="2971800"/>
            <a:ext cx="3959225" cy="471488"/>
            <a:chOff x="1144587" y="2209799"/>
            <a:chExt cx="2584450" cy="471488"/>
          </a:xfrm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729504D0-F612-F3F7-7ED0-1AA2495050DB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>
                  <a:solidFill>
                    <a:schemeClr val="bg1"/>
                  </a:solidFill>
                </a:rPr>
                <a:t>Összeszerelés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18" name="Group 62">
              <a:extLst>
                <a:ext uri="{FF2B5EF4-FFF2-40B4-BE49-F238E27FC236}">
                  <a16:creationId xmlns:a16="http://schemas.microsoft.com/office/drawing/2014/main" id="{8816B80C-3F92-8ACA-3765-EDF705548093}"/>
                </a:ext>
              </a:extLst>
            </p:cNvPr>
            <p:cNvGrpSpPr/>
            <p:nvPr/>
          </p:nvGrpSpPr>
          <p:grpSpPr>
            <a:xfrm>
              <a:off x="1144587" y="2209799"/>
              <a:ext cx="245781" cy="288001"/>
              <a:chOff x="1144587" y="2209799"/>
              <a:chExt cx="245781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ight Triangle 63">
                <a:extLst>
                  <a:ext uri="{FF2B5EF4-FFF2-40B4-BE49-F238E27FC236}">
                    <a16:creationId xmlns:a16="http://schemas.microsoft.com/office/drawing/2014/main" id="{63EC5826-054F-E067-F7B4-A71DEABE69F9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64">
                <a:extLst>
                  <a:ext uri="{FF2B5EF4-FFF2-40B4-BE49-F238E27FC236}">
                    <a16:creationId xmlns:a16="http://schemas.microsoft.com/office/drawing/2014/main" id="{80BCE31D-8C71-CADE-8A95-8A9E7077950E}"/>
                  </a:ext>
                </a:extLst>
              </p:cNvPr>
              <p:cNvSpPr/>
              <p:nvPr/>
            </p:nvSpPr>
            <p:spPr bwMode="auto">
              <a:xfrm>
                <a:off x="1203010" y="2209800"/>
                <a:ext cx="187358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>
                    <a:solidFill>
                      <a:schemeClr val="bg1"/>
                    </a:solidFill>
                  </a:rPr>
                  <a:t>3</a:t>
                </a:r>
                <a:endParaRPr lang="en-US" sz="1599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Rectangle 23">
            <a:extLst>
              <a:ext uri="{FF2B5EF4-FFF2-40B4-BE49-F238E27FC236}">
                <a16:creationId xmlns:a16="http://schemas.microsoft.com/office/drawing/2014/main" id="{A6A0C35B-5149-0560-CC88-EEB1AD287044}"/>
              </a:ext>
            </a:extLst>
          </p:cNvPr>
          <p:cNvSpPr>
            <a:spLocks/>
          </p:cNvSpPr>
          <p:nvPr/>
        </p:nvSpPr>
        <p:spPr bwMode="auto">
          <a:xfrm flipH="1">
            <a:off x="7445375" y="3567114"/>
            <a:ext cx="2689225" cy="17129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180975" indent="-180975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Az előírt nyomaték alkalmazásával szerelje össze az alkatrészeket</a:t>
            </a:r>
          </a:p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A szerelvények szükség esetén után állíthatók  (45°) </a:t>
            </a:r>
          </a:p>
        </p:txBody>
      </p:sp>
      <p:pic>
        <p:nvPicPr>
          <p:cNvPr id="22" name="Picture 72">
            <a:extLst>
              <a:ext uri="{FF2B5EF4-FFF2-40B4-BE49-F238E27FC236}">
                <a16:creationId xmlns:a16="http://schemas.microsoft.com/office/drawing/2014/main" id="{BEB22A81-CE69-7D5B-1585-AC18D0390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" t="2795" b="2028"/>
          <a:stretch/>
        </p:blipFill>
        <p:spPr>
          <a:xfrm>
            <a:off x="2063750" y="2008188"/>
            <a:ext cx="1146176" cy="904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75">
            <a:extLst>
              <a:ext uri="{FF2B5EF4-FFF2-40B4-BE49-F238E27FC236}">
                <a16:creationId xmlns:a16="http://schemas.microsoft.com/office/drawing/2014/main" id="{304F7B78-140F-A32F-DE60-B7CB188BD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" t="-5307" r="15610" b="543"/>
          <a:stretch/>
        </p:blipFill>
        <p:spPr>
          <a:xfrm>
            <a:off x="6175376" y="3567113"/>
            <a:ext cx="1144588" cy="1712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78">
            <a:extLst>
              <a:ext uri="{FF2B5EF4-FFF2-40B4-BE49-F238E27FC236}">
                <a16:creationId xmlns:a16="http://schemas.microsoft.com/office/drawing/2014/main" id="{DB2C8C00-6136-255C-7D0F-C9E891D992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1" t="-39913" r="-739" b="-67638"/>
          <a:stretch/>
        </p:blipFill>
        <p:spPr>
          <a:xfrm>
            <a:off x="2063750" y="3562349"/>
            <a:ext cx="1146176" cy="27929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32">
            <a:extLst>
              <a:ext uri="{FF2B5EF4-FFF2-40B4-BE49-F238E27FC236}">
                <a16:creationId xmlns:a16="http://schemas.microsoft.com/office/drawing/2014/main" id="{88C7E88E-24C5-9DA5-1E6D-72D8D0A6CB4A}"/>
              </a:ext>
            </a:extLst>
          </p:cNvPr>
          <p:cNvSpPr>
            <a:spLocks/>
          </p:cNvSpPr>
          <p:nvPr/>
        </p:nvSpPr>
        <p:spPr bwMode="auto">
          <a:xfrm flipH="1">
            <a:off x="7426325" y="2008187"/>
            <a:ext cx="2701925" cy="11160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174625" indent="-174625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Vágja megfelelő hosszúságúra a zsinórt a dobozba beépített</a:t>
            </a:r>
          </a:p>
          <a:p>
            <a:pPr eaLnBrk="1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	pengével</a:t>
            </a:r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CE6CF6BA-CA58-C4A0-45E4-0553FD2A3E61}"/>
              </a:ext>
            </a:extLst>
          </p:cNvPr>
          <p:cNvSpPr/>
          <p:nvPr/>
        </p:nvSpPr>
        <p:spPr bwMode="auto">
          <a:xfrm>
            <a:off x="6169026" y="2008188"/>
            <a:ext cx="1146176" cy="9048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91440" rIns="90000" bIns="0"/>
          <a:lstStyle/>
          <a:p>
            <a:pPr marL="180964" indent="-180964">
              <a:lnSpc>
                <a:spcPct val="1050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rgbClr val="5F6973"/>
              </a:solidFill>
            </a:endParaRPr>
          </a:p>
        </p:txBody>
      </p:sp>
      <p:grpSp>
        <p:nvGrpSpPr>
          <p:cNvPr id="27" name="Group 53">
            <a:extLst>
              <a:ext uri="{FF2B5EF4-FFF2-40B4-BE49-F238E27FC236}">
                <a16:creationId xmlns:a16="http://schemas.microsoft.com/office/drawing/2014/main" id="{70B6C7AE-E3B4-CDE6-7675-89F770FFBBA9}"/>
              </a:ext>
            </a:extLst>
          </p:cNvPr>
          <p:cNvGrpSpPr>
            <a:grpSpLocks/>
          </p:cNvGrpSpPr>
          <p:nvPr/>
        </p:nvGrpSpPr>
        <p:grpSpPr bwMode="auto">
          <a:xfrm>
            <a:off x="6169026" y="1425576"/>
            <a:ext cx="3973514" cy="471488"/>
            <a:chOff x="1144587" y="2209799"/>
            <a:chExt cx="2584450" cy="471488"/>
          </a:xfrm>
        </p:grpSpPr>
        <p:sp>
          <p:nvSpPr>
            <p:cNvPr id="28" name="Rectangle 54">
              <a:extLst>
                <a:ext uri="{FF2B5EF4-FFF2-40B4-BE49-F238E27FC236}">
                  <a16:creationId xmlns:a16="http://schemas.microsoft.com/office/drawing/2014/main" id="{033C2AEF-B5CB-311D-4C5F-2E3D7442EDF7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en-US" altLang="hu-HU" sz="1400" b="1">
                  <a:solidFill>
                    <a:schemeClr val="bg1"/>
                  </a:solidFill>
                </a:rPr>
                <a:t>Felvitel- </a:t>
              </a:r>
              <a:r>
                <a:rPr lang="hu-HU" altLang="hu-HU" sz="1400" b="1">
                  <a:solidFill>
                    <a:schemeClr val="bg1"/>
                  </a:solidFill>
                </a:rPr>
                <a:t>folytatás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29" name="Group 56">
              <a:extLst>
                <a:ext uri="{FF2B5EF4-FFF2-40B4-BE49-F238E27FC236}">
                  <a16:creationId xmlns:a16="http://schemas.microsoft.com/office/drawing/2014/main" id="{356BBAD6-CC48-F3BD-48FE-5F3CEC6F2393}"/>
                </a:ext>
              </a:extLst>
            </p:cNvPr>
            <p:cNvGrpSpPr/>
            <p:nvPr/>
          </p:nvGrpSpPr>
          <p:grpSpPr>
            <a:xfrm>
              <a:off x="1144587" y="2209799"/>
              <a:ext cx="244515" cy="288001"/>
              <a:chOff x="1144587" y="2209799"/>
              <a:chExt cx="244515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ight Triangle 57">
                <a:extLst>
                  <a:ext uri="{FF2B5EF4-FFF2-40B4-BE49-F238E27FC236}">
                    <a16:creationId xmlns:a16="http://schemas.microsoft.com/office/drawing/2014/main" id="{CD781164-D7E8-A49F-63BA-CB25846CB24B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58">
                <a:extLst>
                  <a:ext uri="{FF2B5EF4-FFF2-40B4-BE49-F238E27FC236}">
                    <a16:creationId xmlns:a16="http://schemas.microsoft.com/office/drawing/2014/main" id="{C45686F3-9611-BD8F-2EC1-CCF0F0701BB4}"/>
                  </a:ext>
                </a:extLst>
              </p:cNvPr>
              <p:cNvSpPr/>
              <p:nvPr/>
            </p:nvSpPr>
            <p:spPr bwMode="auto">
              <a:xfrm>
                <a:off x="1201819" y="2209800"/>
                <a:ext cx="187283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187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3E628282-DFC6-7804-07D1-085B18CD6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 Box 5" descr="Parchment">
            <a:extLst>
              <a:ext uri="{FF2B5EF4-FFF2-40B4-BE49-F238E27FC236}">
                <a16:creationId xmlns:a16="http://schemas.microsoft.com/office/drawing/2014/main" id="{3602FEB7-5EB7-0FCA-5AA1-AA2DAFA6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18" y="201438"/>
            <a:ext cx="89804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hu-HU" altLang="hu-HU" sz="3000" b="1" dirty="0" err="1">
                <a:solidFill>
                  <a:srgbClr val="FF0000"/>
                </a:solidFill>
              </a:rPr>
              <a:t>Loctite</a:t>
            </a:r>
            <a:r>
              <a:rPr lang="hu-HU" altLang="hu-HU" sz="3000" b="1" dirty="0">
                <a:solidFill>
                  <a:srgbClr val="FF0000"/>
                </a:solidFill>
              </a:rPr>
              <a:t> 55 műanyag menetek tömítése</a:t>
            </a:r>
            <a:endParaRPr lang="de-DE" altLang="hu-HU" sz="30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Nem érhető el leírás a fényképhez.">
            <a:extLst>
              <a:ext uri="{FF2B5EF4-FFF2-40B4-BE49-F238E27FC236}">
                <a16:creationId xmlns:a16="http://schemas.microsoft.com/office/drawing/2014/main" id="{B3EBF039-16B6-2D03-1AFE-12A7193B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" y="1885950"/>
            <a:ext cx="21812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em érhető el leírás a fényképhez.">
            <a:extLst>
              <a:ext uri="{FF2B5EF4-FFF2-40B4-BE49-F238E27FC236}">
                <a16:creationId xmlns:a16="http://schemas.microsoft.com/office/drawing/2014/main" id="{4FDF8358-EF04-1923-E7FD-F272717A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09" y="1301744"/>
            <a:ext cx="3069417" cy="23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em érhető el leírás a fényképhez.">
            <a:extLst>
              <a:ext uri="{FF2B5EF4-FFF2-40B4-BE49-F238E27FC236}">
                <a16:creationId xmlns:a16="http://schemas.microsoft.com/office/drawing/2014/main" id="{450919B9-064E-067A-D11D-215DCC81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827079"/>
            <a:ext cx="4981575" cy="37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em érhető el leírás a fényképhez.">
            <a:extLst>
              <a:ext uri="{FF2B5EF4-FFF2-40B4-BE49-F238E27FC236}">
                <a16:creationId xmlns:a16="http://schemas.microsoft.com/office/drawing/2014/main" id="{6BFE63A9-2FD5-1AD8-50F0-FBDE3C5C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59" y="3709649"/>
            <a:ext cx="2958704" cy="2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ECE99399-A892-B832-E49B-7936DBE8A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 Box 5" descr="Parchment">
            <a:extLst>
              <a:ext uri="{FF2B5EF4-FFF2-40B4-BE49-F238E27FC236}">
                <a16:creationId xmlns:a16="http://schemas.microsoft.com/office/drawing/2014/main" id="{019CBC85-1A1B-F979-FF97-33BC22731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06" y="327026"/>
            <a:ext cx="89804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buClr>
                <a:schemeClr val="tx2"/>
              </a:buClr>
            </a:pPr>
            <a:r>
              <a:rPr lang="hu-HU" altLang="hu-HU" sz="3000" b="1" dirty="0">
                <a:solidFill>
                  <a:srgbClr val="FF0000"/>
                </a:solidFill>
              </a:rPr>
              <a:t>Példa számítások</a:t>
            </a:r>
            <a:endParaRPr lang="de-DE" altLang="hu-HU" sz="3000" b="1" dirty="0">
              <a:solidFill>
                <a:srgbClr val="FF00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713C3B5-DBD6-BB2C-1BFF-90F99EED6AB4}"/>
              </a:ext>
            </a:extLst>
          </p:cNvPr>
          <p:cNvSpPr txBox="1"/>
          <p:nvPr/>
        </p:nvSpPr>
        <p:spPr>
          <a:xfrm>
            <a:off x="202406" y="1528914"/>
            <a:ext cx="61007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Egy kis gazdasági számítás -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Loctite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55 menettömítés műanyag 1/2”-os meneten.</a:t>
            </a:r>
          </a:p>
          <a:p>
            <a:pPr algn="l"/>
            <a:endParaRPr lang="hu-HU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Tekerés szám : </a:t>
            </a:r>
            <a:r>
              <a:rPr lang="hu-HU" dirty="0">
                <a:solidFill>
                  <a:srgbClr val="050505"/>
                </a:solidFill>
                <a:latin typeface="inherit"/>
              </a:rPr>
              <a:t>8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db</a:t>
            </a: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Így 60cm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zsinor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kell ezen menet mérethez.</a:t>
            </a:r>
          </a:p>
          <a:p>
            <a:pPr algn="l"/>
            <a:endParaRPr lang="hu-HU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A 160m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Loctite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55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br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.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kisker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ára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kb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5.000Ft</a:t>
            </a: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1m =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inherit"/>
              </a:rPr>
              <a:t>kb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 </a:t>
            </a:r>
            <a:r>
              <a:rPr lang="hu-HU" dirty="0">
                <a:solidFill>
                  <a:srgbClr val="050505"/>
                </a:solidFill>
                <a:latin typeface="inherit"/>
              </a:rPr>
              <a:t>31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Ft   …….0,6m = </a:t>
            </a:r>
            <a:r>
              <a:rPr lang="hu-HU" b="1" i="0" u="sng" dirty="0" err="1">
                <a:solidFill>
                  <a:srgbClr val="050505"/>
                </a:solidFill>
                <a:effectLst/>
                <a:latin typeface="inherit"/>
              </a:rPr>
              <a:t>kb</a:t>
            </a:r>
            <a:r>
              <a:rPr lang="hu-HU" b="1" i="0" u="sng" dirty="0">
                <a:solidFill>
                  <a:srgbClr val="050505"/>
                </a:solidFill>
                <a:effectLst/>
                <a:latin typeface="inherit"/>
              </a:rPr>
              <a:t> </a:t>
            </a:r>
            <a:r>
              <a:rPr lang="hu-HU" b="1" u="sng" dirty="0">
                <a:solidFill>
                  <a:srgbClr val="050505"/>
                </a:solidFill>
                <a:latin typeface="inherit"/>
              </a:rPr>
              <a:t>19</a:t>
            </a:r>
            <a:r>
              <a:rPr lang="hu-HU" b="1" i="0" u="sng" dirty="0">
                <a:solidFill>
                  <a:srgbClr val="050505"/>
                </a:solidFill>
                <a:effectLst/>
                <a:latin typeface="inherit"/>
              </a:rPr>
              <a:t>Ft</a:t>
            </a:r>
            <a:r>
              <a:rPr lang="hu-HU" b="0" i="0" dirty="0">
                <a:solidFill>
                  <a:srgbClr val="050505"/>
                </a:solidFill>
                <a:effectLst/>
                <a:latin typeface="inherit"/>
              </a:rPr>
              <a:t>.</a:t>
            </a:r>
          </a:p>
          <a:p>
            <a:pPr algn="l"/>
            <a:endParaRPr lang="hu-HU" b="0" i="0" dirty="0">
              <a:solidFill>
                <a:srgbClr val="050505"/>
              </a:solidFill>
              <a:effectLst/>
              <a:latin typeface="inherit"/>
            </a:endParaRPr>
          </a:p>
        </p:txBody>
      </p:sp>
      <p:pic>
        <p:nvPicPr>
          <p:cNvPr id="6" name="Picture 2" descr="Képtalálat a következőre: „teflonszalag”">
            <a:extLst>
              <a:ext uri="{FF2B5EF4-FFF2-40B4-BE49-F238E27FC236}">
                <a16:creationId xmlns:a16="http://schemas.microsoft.com/office/drawing/2014/main" id="{7FF25273-5E67-E261-54D2-1B184136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19" y="2436031"/>
            <a:ext cx="1497806" cy="14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NKEL Loctite 55 tömítő zsinór, 160 méteres kiszerelés">
            <a:extLst>
              <a:ext uri="{FF2B5EF4-FFF2-40B4-BE49-F238E27FC236}">
                <a16:creationId xmlns:a16="http://schemas.microsoft.com/office/drawing/2014/main" id="{C80397F9-531A-87F1-315C-71AA07AA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22" y="1680699"/>
            <a:ext cx="2028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octite 55 csőmenettömítő zsinór 50 m">
            <a:extLst>
              <a:ext uri="{FF2B5EF4-FFF2-40B4-BE49-F238E27FC236}">
                <a16:creationId xmlns:a16="http://schemas.microsoft.com/office/drawing/2014/main" id="{61403378-B489-CA11-5D41-5068908C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01" y="1687981"/>
            <a:ext cx="1022000" cy="10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31E1D85-673D-546D-2F8B-FEF31B4160CC}"/>
              </a:ext>
            </a:extLst>
          </p:cNvPr>
          <p:cNvSpPr txBox="1"/>
          <p:nvPr/>
        </p:nvSpPr>
        <p:spPr>
          <a:xfrm>
            <a:off x="3096831" y="5422982"/>
            <a:ext cx="245583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u-HU" sz="1600" dirty="0"/>
              <a:t>2023 HU 34.916 km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B834158-E5A6-70FF-9C33-DC29D1E54BCB}"/>
              </a:ext>
            </a:extLst>
          </p:cNvPr>
          <p:cNvSpPr txBox="1"/>
          <p:nvPr/>
        </p:nvSpPr>
        <p:spPr>
          <a:xfrm>
            <a:off x="7520401" y="4284208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Teflon  - 12m -</a:t>
            </a:r>
            <a:r>
              <a:rPr lang="hu-HU" dirty="0">
                <a:solidFill>
                  <a:srgbClr val="050505"/>
                </a:solidFill>
                <a:latin typeface="Segoe UI Historic" panose="020B0502040204020203" pitchFamily="34" charset="0"/>
              </a:rPr>
              <a:t>300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Ft  ( 1m- 25Ft)</a:t>
            </a:r>
          </a:p>
          <a:p>
            <a:pPr algn="l"/>
            <a:r>
              <a:rPr lang="hu-HU" dirty="0">
                <a:solidFill>
                  <a:srgbClr val="050505"/>
                </a:solidFill>
                <a:latin typeface="Segoe UI Historic" panose="020B0502040204020203" pitchFamily="34" charset="0"/>
              </a:rPr>
              <a:t>Tekerés szám:12db</a:t>
            </a:r>
            <a:endParaRPr lang="hu-HU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hu-HU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Kb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80cm / menet …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kb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ár: 20Ft</a:t>
            </a:r>
          </a:p>
          <a:p>
            <a:pPr algn="l"/>
            <a:endParaRPr lang="hu-HU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 </a:t>
            </a:r>
            <a:r>
              <a:rPr lang="hu-HU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szorofejes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rendszer </a:t>
            </a:r>
            <a:r>
              <a:rPr lang="hu-HU" dirty="0">
                <a:solidFill>
                  <a:srgbClr val="050505"/>
                </a:solidFill>
                <a:latin typeface="Segoe UI Historic" panose="020B0502040204020203" pitchFamily="34" charset="0"/>
              </a:rPr>
              <a:t>600</a:t>
            </a:r>
            <a:r>
              <a:rPr lang="hu-H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3775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2" descr="MUCII-check in hall">
            <a:extLst>
              <a:ext uri="{FF2B5EF4-FFF2-40B4-BE49-F238E27FC236}">
                <a16:creationId xmlns:a16="http://schemas.microsoft.com/office/drawing/2014/main" id="{071AB257-A506-7818-605B-ACDC1BA4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789364"/>
            <a:ext cx="33845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 descr="Parchment">
            <a:extLst>
              <a:ext uri="{FF2B5EF4-FFF2-40B4-BE49-F238E27FC236}">
                <a16:creationId xmlns:a16="http://schemas.microsoft.com/office/drawing/2014/main" id="{47B0C2DF-7DB2-E3F7-CD8E-9D23F022F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87" y="1989139"/>
            <a:ext cx="3529012" cy="335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799">
                <a:solidFill>
                  <a:srgbClr val="000000"/>
                </a:solidFill>
              </a:rPr>
              <a:t>T</a:t>
            </a: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öbb mint </a:t>
            </a:r>
            <a:r>
              <a:rPr lang="hu-HU" altLang="hu-HU" sz="1799">
                <a:solidFill>
                  <a:srgbClr val="000000"/>
                </a:solidFill>
              </a:rPr>
              <a:t>50</a:t>
            </a: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00 </a:t>
            </a:r>
            <a:r>
              <a:rPr lang="hu-HU" altLang="hu-HU" sz="1799">
                <a:solidFill>
                  <a:srgbClr val="000000"/>
                </a:solidFill>
              </a:rPr>
              <a:t>menetes csőkötést</a:t>
            </a: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 </a:t>
            </a:r>
            <a:r>
              <a:rPr lang="hu-HU" altLang="hu-HU" sz="1799">
                <a:solidFill>
                  <a:srgbClr val="000000"/>
                </a:solidFill>
              </a:rPr>
              <a:t>tömítettek</a:t>
            </a: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 a </a:t>
            </a:r>
            <a:r>
              <a:rPr lang="hu-HU" altLang="hu-HU" sz="1799" b="1">
                <a:solidFill>
                  <a:srgbClr val="000000"/>
                </a:solidFill>
              </a:rPr>
              <a:t>frankfurti repülőtéren a száraz tüzivíz rendszer kiépítésénél</a:t>
            </a:r>
            <a:r>
              <a:rPr lang="hu-HU" altLang="hu-HU" sz="1799" b="1">
                <a:solidFill>
                  <a:srgbClr val="000000"/>
                </a:solidFill>
                <a:ea typeface="ヒラギノ角ゴ Pro W3" charset="-128"/>
              </a:rPr>
              <a:t>.</a:t>
            </a:r>
            <a:r>
              <a:rPr lang="en-US" altLang="hu-HU" sz="1799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n-US" altLang="hu-HU" sz="80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A menettömítéseknél a teljesen megbízható tömítés jelentette a legfontosabb érvet a</a:t>
            </a:r>
            <a:endParaRPr lang="hu-HU" altLang="hu-HU" sz="1799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hu-HU" sz="2399" b="1">
                <a:ea typeface="MS PGothic" panose="020B0600070205080204" pitchFamily="34" charset="-128"/>
              </a:rPr>
              <a:t>Loctite® 5</a:t>
            </a:r>
            <a:r>
              <a:rPr lang="hu-HU" altLang="hu-HU" sz="2399" b="1"/>
              <a:t>5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799">
                <a:solidFill>
                  <a:srgbClr val="000000"/>
                </a:solidFill>
                <a:ea typeface="ヒラギノ角ゴ Pro W3" charset="-128"/>
              </a:rPr>
              <a:t>alkalmazása mellett.</a:t>
            </a:r>
            <a:r>
              <a:rPr lang="hu-HU" altLang="hu-HU" sz="1799">
                <a:solidFill>
                  <a:srgbClr val="000000"/>
                </a:solidFill>
              </a:rPr>
              <a:t> Emellett szerepet játszott a szerelésnél a pozícionálhatóság is.</a:t>
            </a:r>
            <a:endParaRPr lang="en-US" altLang="hu-HU" sz="1799">
              <a:solidFill>
                <a:srgbClr val="000000"/>
              </a:solidFill>
            </a:endParaRPr>
          </a:p>
        </p:txBody>
      </p:sp>
      <p:pic>
        <p:nvPicPr>
          <p:cNvPr id="5" name="Picture 11" descr="hatékony tűzvédelem">
            <a:extLst>
              <a:ext uri="{FF2B5EF4-FFF2-40B4-BE49-F238E27FC236}">
                <a16:creationId xmlns:a16="http://schemas.microsoft.com/office/drawing/2014/main" id="{98879A26-75F6-C54F-5B0D-A1A448AC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4" y="2133601"/>
            <a:ext cx="19573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MUCII pier">
            <a:extLst>
              <a:ext uri="{FF2B5EF4-FFF2-40B4-BE49-F238E27FC236}">
                <a16:creationId xmlns:a16="http://schemas.microsoft.com/office/drawing/2014/main" id="{45889F78-1C8C-609E-41FA-3A605310A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268414"/>
            <a:ext cx="33845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530B2573-C643-0F0F-986D-3166FDE1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96976"/>
            <a:ext cx="303961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 b="1"/>
              <a:t>Frankfurti repülőtér</a:t>
            </a:r>
            <a:endParaRPr lang="en-US" altLang="hu-HU" sz="2399" b="1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819165F-3584-82F1-57AD-3049EFBBC5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215" y="332792"/>
            <a:ext cx="10317682" cy="936635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en-GB" altLang="de-DE" sz="2800" dirty="0">
                <a:sym typeface="Arial" panose="020B0604020202020204" pitchFamily="34" charset="0"/>
              </a:rPr>
            </a:br>
            <a:r>
              <a:rPr lang="hu-HU" altLang="de-DE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LOCTITE 55 alkalmazási példa</a:t>
            </a:r>
            <a:r>
              <a:rPr lang="en-GB" altLang="de-DE" sz="2800" dirty="0">
                <a:sym typeface="Arial" panose="020B0604020202020204" pitchFamily="34" charset="0"/>
              </a:rPr>
              <a:t> </a:t>
            </a:r>
            <a:endParaRPr lang="en-GB" altLang="de-DE" sz="2800" b="0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6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BBCFA4FD-EC9B-FFDE-2D66-BE13C5D6DB2D}"/>
              </a:ext>
            </a:extLst>
          </p:cNvPr>
          <p:cNvSpPr txBox="1">
            <a:spLocks noGrp="1"/>
          </p:cNvSpPr>
          <p:nvPr/>
        </p:nvSpPr>
        <p:spPr bwMode="auto">
          <a:xfrm>
            <a:off x="10056019" y="6486525"/>
            <a:ext cx="3603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lnSpc>
                <a:spcPct val="200000"/>
              </a:lnSpc>
            </a:pPr>
            <a:fld id="{E4D9BDD1-218E-4B6C-A3D4-2E9CE4908A01}" type="slidenum">
              <a:rPr lang="en-US" altLang="hu-HU" sz="1200">
                <a:solidFill>
                  <a:schemeClr val="bg1"/>
                </a:solidFill>
              </a:rPr>
              <a:pPr algn="l">
                <a:lnSpc>
                  <a:spcPct val="200000"/>
                </a:lnSpc>
              </a:pPr>
              <a:t>16</a:t>
            </a:fld>
            <a:r>
              <a:rPr lang="en-US" altLang="hu-HU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 Box 2" descr="Parchment">
            <a:extLst>
              <a:ext uri="{FF2B5EF4-FFF2-40B4-BE49-F238E27FC236}">
                <a16:creationId xmlns:a16="http://schemas.microsoft.com/office/drawing/2014/main" id="{DD88D2B5-61CF-1CCC-4098-E4C5BA8EB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82" y="1504950"/>
            <a:ext cx="841216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en-US" altLang="hu-HU" dirty="0"/>
              <a:t>E</a:t>
            </a:r>
            <a:r>
              <a:rPr lang="hu-HU" altLang="hu-HU" dirty="0" err="1"/>
              <a:t>urópai</a:t>
            </a:r>
            <a:r>
              <a:rPr lang="hu-HU" altLang="hu-HU" dirty="0"/>
              <a:t> szabványok gázokra vonatkozóan:</a:t>
            </a:r>
            <a:r>
              <a:rPr lang="en-US" altLang="hu-HU" sz="2000" dirty="0"/>
              <a:t> </a:t>
            </a:r>
            <a:br>
              <a:rPr lang="en-US" altLang="hu-HU" sz="2000" dirty="0"/>
            </a:br>
            <a:r>
              <a:rPr lang="en-GB" altLang="hu-HU" sz="1800" dirty="0">
                <a:solidFill>
                  <a:srgbClr val="4B4B4B"/>
                </a:solidFill>
              </a:rPr>
              <a:t>EN 751-1 </a:t>
            </a:r>
            <a:r>
              <a:rPr lang="hu-HU" altLang="hu-HU" sz="1800" dirty="0">
                <a:solidFill>
                  <a:srgbClr val="4B4B4B"/>
                </a:solidFill>
              </a:rPr>
              <a:t>a kikeményedő és </a:t>
            </a:r>
            <a:r>
              <a:rPr lang="en-GB" altLang="hu-HU" sz="1800" dirty="0">
                <a:solidFill>
                  <a:srgbClr val="4B4B4B"/>
                </a:solidFill>
              </a:rPr>
              <a:t>EN 751-2 </a:t>
            </a:r>
            <a:r>
              <a:rPr lang="hu-HU" altLang="hu-HU" sz="1800" dirty="0">
                <a:solidFill>
                  <a:srgbClr val="4B4B4B"/>
                </a:solidFill>
              </a:rPr>
              <a:t>a nem kikeményedő menettömítőkre</a:t>
            </a:r>
            <a:endParaRPr lang="en-US" altLang="hu-HU" sz="2000" dirty="0"/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en-US" altLang="hu-HU" dirty="0">
                <a:ea typeface="MS PGothic" panose="020B0600070205080204" pitchFamily="34" charset="-128"/>
              </a:rPr>
              <a:t>E</a:t>
            </a:r>
            <a:r>
              <a:rPr lang="hu-HU" altLang="hu-HU" dirty="0" err="1">
                <a:ea typeface="MS PGothic" panose="020B0600070205080204" pitchFamily="34" charset="-128"/>
              </a:rPr>
              <a:t>urópai</a:t>
            </a:r>
            <a:r>
              <a:rPr lang="hu-HU" altLang="hu-HU" dirty="0">
                <a:ea typeface="MS PGothic" panose="020B0600070205080204" pitchFamily="34" charset="-128"/>
              </a:rPr>
              <a:t> szabványok ivóvízre vonatkozóan:</a:t>
            </a:r>
            <a:r>
              <a:rPr lang="en-US" altLang="hu-HU" dirty="0"/>
              <a:t> </a:t>
            </a:r>
            <a:br>
              <a:rPr lang="en-US" altLang="hu-HU" dirty="0"/>
            </a:br>
            <a:r>
              <a:rPr lang="en-GB" altLang="hu-HU" sz="1800" dirty="0">
                <a:solidFill>
                  <a:srgbClr val="4B4B4B"/>
                </a:solidFill>
              </a:rPr>
              <a:t>BS 6920, NSF/ANSI Standard 61 </a:t>
            </a:r>
            <a:r>
              <a:rPr lang="hu-HU" altLang="hu-HU" sz="1800" dirty="0">
                <a:solidFill>
                  <a:srgbClr val="4B4B4B"/>
                </a:solidFill>
              </a:rPr>
              <a:t>vagy</a:t>
            </a:r>
            <a:r>
              <a:rPr lang="en-GB" altLang="hu-HU" sz="1800" dirty="0">
                <a:solidFill>
                  <a:srgbClr val="4B4B4B"/>
                </a:solidFill>
              </a:rPr>
              <a:t> KTW </a:t>
            </a:r>
            <a:r>
              <a:rPr lang="hu-HU" altLang="hu-HU" sz="1800" dirty="0">
                <a:solidFill>
                  <a:srgbClr val="4B4B4B"/>
                </a:solidFill>
              </a:rPr>
              <a:t>ajánlás ivóvízzel érintkező műanyagokra vonatkozóan</a:t>
            </a:r>
            <a:endParaRPr lang="en-US" altLang="hu-HU" sz="2000" dirty="0"/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dirty="0"/>
              <a:t>Érintkezés élelmiszerekkel</a:t>
            </a:r>
            <a:r>
              <a:rPr lang="en-US" altLang="hu-HU" sz="2000" dirty="0"/>
              <a:t> </a:t>
            </a:r>
            <a:br>
              <a:rPr lang="en-US" altLang="hu-HU" sz="2000" dirty="0"/>
            </a:br>
            <a:r>
              <a:rPr lang="en-GB" altLang="hu-HU" sz="1800" dirty="0">
                <a:solidFill>
                  <a:srgbClr val="4B4B4B"/>
                </a:solidFill>
              </a:rPr>
              <a:t>NSF P1 </a:t>
            </a:r>
            <a:r>
              <a:rPr lang="hu-HU" altLang="hu-HU" sz="1800" dirty="0">
                <a:solidFill>
                  <a:srgbClr val="4B4B4B"/>
                </a:solidFill>
              </a:rPr>
              <a:t>kategória az élelmiszer feldolgozó üzemekre vonatkozóan</a:t>
            </a:r>
            <a:endParaRPr lang="en-GB" altLang="hu-HU" sz="1800" dirty="0">
              <a:solidFill>
                <a:srgbClr val="4B4B4B"/>
              </a:solidFill>
            </a:endParaRPr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dirty="0"/>
              <a:t>Érintkezés oxigénnel</a:t>
            </a:r>
            <a:r>
              <a:rPr lang="en-US" altLang="hu-HU" sz="2000" dirty="0"/>
              <a:t> </a:t>
            </a:r>
            <a:br>
              <a:rPr lang="en-US" altLang="hu-HU" sz="2000" dirty="0"/>
            </a:br>
            <a:r>
              <a:rPr lang="hu-HU" altLang="hu-HU" sz="1800" dirty="0">
                <a:solidFill>
                  <a:srgbClr val="4D4D4D"/>
                </a:solidFill>
              </a:rPr>
              <a:t>BAM szerinti teszt tiszta oxigénnel történő érintkezésre vonatkozóan</a:t>
            </a:r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en-US" altLang="hu-HU" dirty="0"/>
              <a:t>UL-</a:t>
            </a:r>
            <a:r>
              <a:rPr lang="hu-HU" altLang="hu-HU" dirty="0"/>
              <a:t>minősítés</a:t>
            </a:r>
            <a:endParaRPr lang="en-US" altLang="hu-HU" dirty="0"/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r>
              <a:rPr lang="en-US" altLang="hu-HU" dirty="0"/>
              <a:t>EDF PMUC</a:t>
            </a:r>
            <a:r>
              <a:rPr lang="hu-HU" altLang="hu-HU" dirty="0"/>
              <a:t> szerinti minősítés atomerőművekben történő felhasználhatóságra vonatkozóan</a:t>
            </a:r>
            <a:endParaRPr lang="en-US" altLang="hu-HU" dirty="0"/>
          </a:p>
          <a:p>
            <a:pPr algn="l">
              <a:lnSpc>
                <a:spcPct val="120000"/>
              </a:lnSpc>
              <a:buClr>
                <a:schemeClr val="tx2"/>
              </a:buClr>
              <a:buSzPct val="120000"/>
              <a:buFontTx/>
              <a:buChar char="•"/>
            </a:pPr>
            <a:endParaRPr lang="en-US" altLang="hu-HU" sz="2000" dirty="0"/>
          </a:p>
        </p:txBody>
      </p:sp>
      <p:sp>
        <p:nvSpPr>
          <p:cNvPr id="6" name="Text Box 5" descr="Parchment">
            <a:extLst>
              <a:ext uri="{FF2B5EF4-FFF2-40B4-BE49-F238E27FC236}">
                <a16:creationId xmlns:a16="http://schemas.microsoft.com/office/drawing/2014/main" id="{0A48F18F-BFF8-E945-2DF2-43F4B86F3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08" y="483559"/>
            <a:ext cx="89804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hu-HU" altLang="hu-HU" sz="3000" b="1" dirty="0">
                <a:solidFill>
                  <a:srgbClr val="FF0000"/>
                </a:solidFill>
              </a:rPr>
              <a:t>Kapcsolódó szabványok, előírások</a:t>
            </a:r>
            <a:endParaRPr lang="de-DE" altLang="hu-HU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E4382D5-C36F-9350-BD4D-BE2FAC3159FD}"/>
              </a:ext>
            </a:extLst>
          </p:cNvPr>
          <p:cNvSpPr txBox="1"/>
          <p:nvPr/>
        </p:nvSpPr>
        <p:spPr>
          <a:xfrm>
            <a:off x="3059502" y="2441276"/>
            <a:ext cx="6072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4000" dirty="0"/>
              <a:t>Néhány Gyakorlati példa</a:t>
            </a:r>
          </a:p>
        </p:txBody>
      </p:sp>
    </p:spTree>
    <p:extLst>
      <p:ext uri="{BB962C8B-B14F-4D97-AF65-F5344CB8AC3E}">
        <p14:creationId xmlns:p14="http://schemas.microsoft.com/office/powerpoint/2010/main" val="334304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99889609-1F4F-86FC-013E-395A746B4270}"/>
              </a:ext>
            </a:extLst>
          </p:cNvPr>
          <p:cNvSpPr txBox="1">
            <a:spLocks noGrp="1"/>
          </p:cNvSpPr>
          <p:nvPr/>
        </p:nvSpPr>
        <p:spPr bwMode="auto">
          <a:xfrm>
            <a:off x="10056019" y="6486525"/>
            <a:ext cx="3603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lnSpc>
                <a:spcPct val="200000"/>
              </a:lnSpc>
            </a:pPr>
            <a:fld id="{E4D9BDD1-218E-4B6C-A3D4-2E9CE4908A01}" type="slidenum">
              <a:rPr lang="en-US" altLang="hu-HU" sz="1200">
                <a:solidFill>
                  <a:schemeClr val="bg1"/>
                </a:solidFill>
              </a:rPr>
              <a:pPr algn="l">
                <a:lnSpc>
                  <a:spcPct val="200000"/>
                </a:lnSpc>
              </a:pPr>
              <a:t>18</a:t>
            </a:fld>
            <a:r>
              <a:rPr lang="en-US" altLang="hu-HU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3725015-044C-E403-1272-01CE6C63D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2" descr="Lehet, hogy egy kép erről: szabadtéri és fa">
            <a:extLst>
              <a:ext uri="{FF2B5EF4-FFF2-40B4-BE49-F238E27FC236}">
                <a16:creationId xmlns:a16="http://schemas.microsoft.com/office/drawing/2014/main" id="{2C7C797C-82B8-E4A8-649B-B2E316F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20725"/>
            <a:ext cx="3924300" cy="52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útfúráshoz használt szűrők és csövek, minőségi kútfúrások Budapesten,  vizes kútfúrás Pest megyében, köpenycsöves száraz kútfúrás Halásztelek">
            <a:extLst>
              <a:ext uri="{FF2B5EF4-FFF2-40B4-BE49-F238E27FC236}">
                <a16:creationId xmlns:a16="http://schemas.microsoft.com/office/drawing/2014/main" id="{335F80A8-CB53-4F1A-6881-149A382C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45" y="3456176"/>
            <a:ext cx="4658264" cy="34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zétzúz együtt Házikó fúrt kút szivattyú beüzemelése Állítható vászon Az  elrendezés">
            <a:extLst>
              <a:ext uri="{FF2B5EF4-FFF2-40B4-BE49-F238E27FC236}">
                <a16:creationId xmlns:a16="http://schemas.microsoft.com/office/drawing/2014/main" id="{23C9348B-D3E0-C742-F5A3-9AE1D647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06" y="0"/>
            <a:ext cx="52387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7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2" descr="Nem érhető el leírás a fényképhez.">
            <a:extLst>
              <a:ext uri="{FF2B5EF4-FFF2-40B4-BE49-F238E27FC236}">
                <a16:creationId xmlns:a16="http://schemas.microsoft.com/office/drawing/2014/main" id="{466CEC86-C694-EDB9-77F6-56AC6A3E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9" y="127001"/>
            <a:ext cx="4597026" cy="61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em érhető el leírás a fényképhez.">
            <a:extLst>
              <a:ext uri="{FF2B5EF4-FFF2-40B4-BE49-F238E27FC236}">
                <a16:creationId xmlns:a16="http://schemas.microsoft.com/office/drawing/2014/main" id="{42862B3E-84C8-E880-4934-11C6807F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4" y="150812"/>
            <a:ext cx="4579168" cy="61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5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070EB09-BB2C-F632-75AA-F07171F1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/>
          <a:stretch>
            <a:fillRect/>
          </a:stretch>
        </p:blipFill>
        <p:spPr bwMode="auto">
          <a:xfrm>
            <a:off x="2133600" y="1822451"/>
            <a:ext cx="7131050" cy="34655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FD39C97-F4E2-6744-CDD9-300F55405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40014" y="588159"/>
            <a:ext cx="6027468" cy="50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altLang="hu-HU" sz="3200" dirty="0"/>
              <a:t>A Henkel világszerte (2024)</a:t>
            </a:r>
            <a:endParaRPr lang="en-US" altLang="hu-HU" sz="3200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0C93E7-4FCC-CC04-D85F-9BC5FF004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334001"/>
            <a:ext cx="89154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03288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54125" indent="-1714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17663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748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320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892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464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hu-HU" altLang="hu-HU" sz="2600" dirty="0">
                <a:cs typeface="Times New Roman" panose="02020603050405020304" pitchFamily="18" charset="0"/>
              </a:rPr>
              <a:t>53,000 alkalmazott    125 országban</a:t>
            </a:r>
            <a:endParaRPr lang="en-US" altLang="hu-HU" sz="2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7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E8A9E318-31E8-4804-A6EA-6E68E245DB2E" descr="IMG_8220.JPG">
            <a:extLst>
              <a:ext uri="{FF2B5EF4-FFF2-40B4-BE49-F238E27FC236}">
                <a16:creationId xmlns:a16="http://schemas.microsoft.com/office/drawing/2014/main" id="{BFD2F741-627C-48A3-DAE3-7F882814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2766" y="-942179"/>
            <a:ext cx="6227436" cy="830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0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C9E8D8FE-DC79-31FF-4804-DBB17244402A}"/>
              </a:ext>
            </a:extLst>
          </p:cNvPr>
          <p:cNvSpPr txBox="1">
            <a:spLocks noGrp="1"/>
          </p:cNvSpPr>
          <p:nvPr/>
        </p:nvSpPr>
        <p:spPr bwMode="auto">
          <a:xfrm>
            <a:off x="10056019" y="6486525"/>
            <a:ext cx="3603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lnSpc>
                <a:spcPct val="200000"/>
              </a:lnSpc>
            </a:pPr>
            <a:fld id="{E4D9BDD1-218E-4B6C-A3D4-2E9CE4908A01}" type="slidenum">
              <a:rPr lang="en-US" altLang="hu-HU" sz="1200">
                <a:solidFill>
                  <a:schemeClr val="bg1"/>
                </a:solidFill>
              </a:rPr>
              <a:pPr algn="l">
                <a:lnSpc>
                  <a:spcPct val="200000"/>
                </a:lnSpc>
              </a:pPr>
              <a:t>21</a:t>
            </a:fld>
            <a:r>
              <a:rPr lang="en-US" altLang="hu-HU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7B4A67C-5A8C-EEAB-EBEA-029A25E5F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Lapos tömítés A9506, betétes, tömlővéges hollanderhez vásárlása – a  Haberkorn Fairtool webáruházában">
            <a:extLst>
              <a:ext uri="{FF2B5EF4-FFF2-40B4-BE49-F238E27FC236}">
                <a16:creationId xmlns:a16="http://schemas.microsoft.com/office/drawing/2014/main" id="{41DEEEC5-CB79-1156-A40F-BCEE3055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16" y="301625"/>
            <a:ext cx="1715867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pe egyenes összekötő idom Tok-Hollander Irritec – Öntözőrendszerüzlet">
            <a:extLst>
              <a:ext uri="{FF2B5EF4-FFF2-40B4-BE49-F238E27FC236}">
                <a16:creationId xmlns:a16="http://schemas.microsoft.com/office/drawing/2014/main" id="{9691A4F8-E343-6DED-5DAA-8A50DA3A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22" y="25149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zelepkötő, szeleposztó könyök idom 1 col KM 1 hollanderes –  Öntözőrendszerüzlet">
            <a:extLst>
              <a:ext uri="{FF2B5EF4-FFF2-40B4-BE49-F238E27FC236}">
                <a16:creationId xmlns:a16="http://schemas.microsoft.com/office/drawing/2014/main" id="{7D976D11-5F58-BBF5-3D7D-C80ECB0F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85" y="5392738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em érhető el leírás a fényképhez.">
            <a:extLst>
              <a:ext uri="{FF2B5EF4-FFF2-40B4-BE49-F238E27FC236}">
                <a16:creationId xmlns:a16="http://schemas.microsoft.com/office/drawing/2014/main" id="{AAB6F7F7-20C6-460D-1056-B7589DC8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" y="301625"/>
            <a:ext cx="4669138" cy="58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45C07CA-E081-443D-94AD-7B74E05BB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382" y="230933"/>
            <a:ext cx="3521635" cy="63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2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EFD70BBF-3997-DE3B-AEBB-7B633ADBC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2" descr="ITAP Europa rugós visszacsapó szelep fém szeleptányérral, 3/4&quot;">
            <a:extLst>
              <a:ext uri="{FF2B5EF4-FFF2-40B4-BE49-F238E27FC236}">
                <a16:creationId xmlns:a16="http://schemas.microsoft.com/office/drawing/2014/main" id="{5D9CD65C-D73A-F517-36F4-E534A00D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44" y="1276350"/>
            <a:ext cx="2028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éptalálat a következőre: „láb szelep”">
            <a:extLst>
              <a:ext uri="{FF2B5EF4-FFF2-40B4-BE49-F238E27FC236}">
                <a16:creationId xmlns:a16="http://schemas.microsoft.com/office/drawing/2014/main" id="{0308B3AE-9340-737A-A880-014DFE68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381125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EK horganyzott lábszelep 1” - Gépész Holding">
            <a:extLst>
              <a:ext uri="{FF2B5EF4-FFF2-40B4-BE49-F238E27FC236}">
                <a16:creationId xmlns:a16="http://schemas.microsoft.com/office/drawing/2014/main" id="{E72C557F-09B8-5AA8-5902-9DD25D34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06" y="10477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zűkítő közcsavar réz - IBO Szivattyú Webáruház">
            <a:extLst>
              <a:ext uri="{FF2B5EF4-FFF2-40B4-BE49-F238E27FC236}">
                <a16:creationId xmlns:a16="http://schemas.microsoft.com/office/drawing/2014/main" id="{C110E9D7-0556-89EA-EDB2-C1F9E9D8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8322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1/2&quot; közcsavar horganyzott - VasMuszakiBolt.hu">
            <a:extLst>
              <a:ext uri="{FF2B5EF4-FFF2-40B4-BE49-F238E27FC236}">
                <a16:creationId xmlns:a16="http://schemas.microsoft.com/office/drawing/2014/main" id="{A623325B-3E3B-98B2-99C7-3A366998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7" y="38512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zűkítő közcsavar 1&quot;x3/4&quot; KK - eMAG.hu">
            <a:extLst>
              <a:ext uri="{FF2B5EF4-FFF2-40B4-BE49-F238E27FC236}">
                <a16:creationId xmlns:a16="http://schemas.microsoft.com/office/drawing/2014/main" id="{90FB619D-76C1-9D8A-28BD-2A2F1D69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1" y="3429000"/>
            <a:ext cx="2738437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80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5503C802-FA85-E3C7-FECC-B749AB183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044" y="301625"/>
            <a:ext cx="6521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lnSpc>
                <a:spcPts val="3300"/>
              </a:lnSpc>
            </a:pPr>
            <a:r>
              <a:rPr lang="hu-HU" altLang="hu-HU" sz="3200" dirty="0">
                <a:solidFill>
                  <a:schemeClr val="bg1"/>
                </a:solidFill>
              </a:rPr>
              <a:t>Menettömítő termékkínálat</a:t>
            </a:r>
            <a:r>
              <a:rPr lang="en-GB" altLang="hu-HU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8AB2823A-6ED8-7B38-CA52-6310F437E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638" y="380015"/>
            <a:ext cx="5772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hu-HU" altLang="hu-HU" sz="2800" b="1" dirty="0" err="1">
                <a:solidFill>
                  <a:srgbClr val="FF0000"/>
                </a:solidFill>
              </a:rPr>
              <a:t>Loctite</a:t>
            </a:r>
            <a:r>
              <a:rPr lang="hu-HU" altLang="hu-HU" sz="2800" b="1" dirty="0">
                <a:solidFill>
                  <a:srgbClr val="FF0000"/>
                </a:solidFill>
              </a:rPr>
              <a:t> Csőmenettömítés</a:t>
            </a:r>
            <a:endParaRPr lang="en-US" altLang="hu-H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HENKEL Loctite 55 tömítő zsinór, 160 méteres kiszerelés">
            <a:extLst>
              <a:ext uri="{FF2B5EF4-FFF2-40B4-BE49-F238E27FC236}">
                <a16:creationId xmlns:a16="http://schemas.microsoft.com/office/drawing/2014/main" id="{E767A4DC-B1B7-380C-971C-7811AFA3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13" y="2089873"/>
            <a:ext cx="2028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 3" descr="HE09076_App_577.png">
            <a:extLst>
              <a:ext uri="{FF2B5EF4-FFF2-40B4-BE49-F238E27FC236}">
                <a16:creationId xmlns:a16="http://schemas.microsoft.com/office/drawing/2014/main" id="{0299F56F-4CEC-40E5-174A-06BC84608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/>
          <a:stretch>
            <a:fillRect/>
          </a:stretch>
        </p:blipFill>
        <p:spPr bwMode="auto">
          <a:xfrm>
            <a:off x="742158" y="2236697"/>
            <a:ext cx="2326482" cy="178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A3D5348-BB1B-1F3A-4202-B587CF4BA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360838"/>
            <a:ext cx="1841458" cy="184145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6C13C03-E796-C2AA-74DE-C9CC2DF51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41" y="1794293"/>
            <a:ext cx="1024705" cy="2295829"/>
          </a:xfrm>
          <a:prstGeom prst="rect">
            <a:avLst/>
          </a:prstGeom>
        </p:spPr>
      </p:pic>
      <p:pic>
        <p:nvPicPr>
          <p:cNvPr id="9" name="Bild 2" descr="HE10193_Fam_ThreadSealing_frei.png">
            <a:extLst>
              <a:ext uri="{FF2B5EF4-FFF2-40B4-BE49-F238E27FC236}">
                <a16:creationId xmlns:a16="http://schemas.microsoft.com/office/drawing/2014/main" id="{8A7E148B-5332-574C-7360-3F6950790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33" y="3874978"/>
            <a:ext cx="77216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727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5" descr="Parchment">
            <a:extLst>
              <a:ext uri="{FF2B5EF4-FFF2-40B4-BE49-F238E27FC236}">
                <a16:creationId xmlns:a16="http://schemas.microsoft.com/office/drawing/2014/main" id="{48B00B57-1E89-EFEC-46D6-88CB94162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" y="920014"/>
            <a:ext cx="7424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r>
              <a:rPr lang="hu-HU" altLang="hu-HU" b="1"/>
              <a:t>Anaerob csőmenettömítők</a:t>
            </a:r>
            <a:endParaRPr lang="en-GB" altLang="hu-HU" b="1"/>
          </a:p>
          <a:p>
            <a:pPr>
              <a:lnSpc>
                <a:spcPct val="100000"/>
              </a:lnSpc>
              <a:buClrTx/>
              <a:buSzTx/>
            </a:pPr>
            <a:endParaRPr lang="de-DE" altLang="hu-HU" b="1">
              <a:ea typeface="ヒラギノ角ゴ Pro W3" charset="-128"/>
            </a:endParaRPr>
          </a:p>
        </p:txBody>
      </p:sp>
      <p:pic>
        <p:nvPicPr>
          <p:cNvPr id="4" name="Picture 4" descr="Parchment">
            <a:extLst>
              <a:ext uri="{FF2B5EF4-FFF2-40B4-BE49-F238E27FC236}">
                <a16:creationId xmlns:a16="http://schemas.microsoft.com/office/drawing/2014/main" id="{F344FB82-E91F-48F4-0815-7F25EA35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7"/>
          <a:stretch>
            <a:fillRect/>
          </a:stretch>
        </p:blipFill>
        <p:spPr bwMode="auto">
          <a:xfrm>
            <a:off x="539750" y="3532529"/>
            <a:ext cx="82137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3037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0CC420D0-F80A-E6BA-9901-ABA4F043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179389"/>
            <a:ext cx="3600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hu-HU" altLang="hu-HU" sz="3200" b="1" dirty="0">
                <a:solidFill>
                  <a:srgbClr val="FF0000"/>
                </a:solidFill>
              </a:rPr>
              <a:t>Csőmenettömítés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Akciógomb: Hang 5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A4470C3A-9AB2-3BC3-FD4C-06B7568B7980}"/>
              </a:ext>
            </a:extLst>
          </p:cNvPr>
          <p:cNvSpPr/>
          <p:nvPr/>
        </p:nvSpPr>
        <p:spPr bwMode="auto">
          <a:xfrm>
            <a:off x="542457" y="2640115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EF2C1FA-7860-5CEE-050C-0E380D041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1223960"/>
            <a:ext cx="69627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Tökéletes tömítés minden időben.</a:t>
            </a:r>
          </a:p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Minden pozícióban rögzít és tömít.</a:t>
            </a:r>
            <a:endParaRPr lang="en-GB" altLang="hu-HU" dirty="0"/>
          </a:p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Szétszerelhető.</a:t>
            </a:r>
            <a:endParaRPr lang="en-GB" altLang="hu-HU" dirty="0"/>
          </a:p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Azonnali tömítési képesség.</a:t>
            </a:r>
          </a:p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Ellenőrzött kötési szilárdság.</a:t>
            </a:r>
            <a:endParaRPr lang="en-GB" altLang="hu-HU" dirty="0"/>
          </a:p>
          <a:p>
            <a:pPr eaLnBrk="1" hangingPunct="1">
              <a:buClr>
                <a:schemeClr val="tx2"/>
              </a:buClr>
              <a:buFontTx/>
              <a:buChar char="•"/>
            </a:pPr>
            <a:r>
              <a:rPr lang="hu-HU" altLang="hu-HU" dirty="0"/>
              <a:t>A csőszerelvény szét-robbanásáig tömít.</a:t>
            </a:r>
            <a:endParaRPr lang="en-GB" altLang="hu-HU" dirty="0"/>
          </a:p>
        </p:txBody>
      </p:sp>
    </p:spTree>
    <p:extLst>
      <p:ext uri="{BB962C8B-B14F-4D97-AF65-F5344CB8AC3E}">
        <p14:creationId xmlns:p14="http://schemas.microsoft.com/office/powerpoint/2010/main" val="3426903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1960C54-31F2-D124-004A-BE00FFFA3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en-GB" altLang="hu-HU" sz="2800" dirty="0">
                <a:sym typeface="Arial" panose="020B0604020202020204" pitchFamily="34" charset="0"/>
              </a:rPr>
            </a:br>
            <a:r>
              <a:rPr lang="en-US" altLang="hu-HU" sz="2800" dirty="0">
                <a:solidFill>
                  <a:schemeClr val="accent2"/>
                </a:solidFill>
                <a:sym typeface="Arial" panose="020B0604020202020204" pitchFamily="34" charset="0"/>
              </a:rPr>
              <a:t>Ho</a:t>
            </a:r>
            <a:r>
              <a:rPr lang="hu-HU" altLang="hu-HU" sz="2800" dirty="0" err="1">
                <a:solidFill>
                  <a:schemeClr val="accent2"/>
                </a:solidFill>
                <a:sym typeface="Arial" panose="020B0604020202020204" pitchFamily="34" charset="0"/>
              </a:rPr>
              <a:t>gyan</a:t>
            </a:r>
            <a:r>
              <a:rPr lang="hu-HU" altLang="hu-HU" sz="2800" dirty="0">
                <a:solidFill>
                  <a:schemeClr val="accent2"/>
                </a:solidFill>
                <a:sym typeface="Arial" panose="020B0604020202020204" pitchFamily="34" charset="0"/>
              </a:rPr>
              <a:t> használjuk a </a:t>
            </a:r>
            <a:r>
              <a:rPr lang="en-US" altLang="hu-HU" sz="2800" dirty="0">
                <a:solidFill>
                  <a:schemeClr val="accent2"/>
                </a:solidFill>
                <a:sym typeface="Arial" panose="020B0604020202020204" pitchFamily="34" charset="0"/>
              </a:rPr>
              <a:t>LOCTITE </a:t>
            </a:r>
            <a:r>
              <a:rPr lang="hu-HU" altLang="hu-HU" sz="2800" dirty="0">
                <a:solidFill>
                  <a:schemeClr val="accent2"/>
                </a:solidFill>
                <a:sym typeface="Arial" panose="020B0604020202020204" pitchFamily="34" charset="0"/>
              </a:rPr>
              <a:t>folyékony menettömítőket?</a:t>
            </a:r>
            <a:endParaRPr lang="en-GB" altLang="hu-HU" sz="2800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71D9EDF-888D-1EE0-D6E9-9AE959C1C96B}"/>
              </a:ext>
            </a:extLst>
          </p:cNvPr>
          <p:cNvSpPr>
            <a:spLocks/>
          </p:cNvSpPr>
          <p:nvPr/>
        </p:nvSpPr>
        <p:spPr bwMode="auto">
          <a:xfrm flipH="1">
            <a:off x="7467599" y="1846263"/>
            <a:ext cx="2687638" cy="19262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hu-HU" altLang="hu-HU" sz="1466" b="1" dirty="0">
                <a:solidFill>
                  <a:srgbClr val="5F6973"/>
                </a:solidFill>
              </a:rPr>
              <a:t>Folyékony menettömítők</a:t>
            </a:r>
            <a:r>
              <a:rPr lang="en-US" altLang="hu-HU" sz="1466" b="1" dirty="0">
                <a:solidFill>
                  <a:srgbClr val="5F6973"/>
                </a:solidFill>
              </a:rPr>
              <a:t>:</a:t>
            </a:r>
          </a:p>
          <a:p>
            <a:pPr eaLnBrk="1" hangingPunct="1"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Vigye fel a terméket a külső csőmenet végére </a:t>
            </a:r>
            <a:r>
              <a:rPr lang="en-US" altLang="hu-HU" sz="1466" dirty="0">
                <a:solidFill>
                  <a:srgbClr val="5F6973"/>
                </a:solidFill>
              </a:rPr>
              <a:t>360°</a:t>
            </a:r>
            <a:r>
              <a:rPr lang="hu-HU" altLang="hu-HU" sz="1466" dirty="0">
                <a:solidFill>
                  <a:srgbClr val="5F6973"/>
                </a:solidFill>
              </a:rPr>
              <a:t>-ban, az első menetet szabadon hagyva</a:t>
            </a:r>
            <a:r>
              <a:rPr lang="en-US" altLang="hu-HU" sz="1466" dirty="0">
                <a:solidFill>
                  <a:srgbClr val="5F6973"/>
                </a:solidFill>
              </a:rPr>
              <a:t>.</a:t>
            </a:r>
          </a:p>
          <a:p>
            <a:pPr eaLnBrk="1" hangingPunct="1"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Nagyobb átmérő esetén a terméket a külső és a belső menetekre is vigye fel.</a:t>
            </a:r>
            <a:endParaRPr lang="en-US" altLang="hu-HU" sz="1466" dirty="0">
              <a:solidFill>
                <a:srgbClr val="5F6973"/>
              </a:solidFill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4B72774E-9CB0-B88F-6071-FB389E0D00C2}"/>
              </a:ext>
            </a:extLst>
          </p:cNvPr>
          <p:cNvSpPr>
            <a:spLocks/>
          </p:cNvSpPr>
          <p:nvPr/>
        </p:nvSpPr>
        <p:spPr bwMode="auto">
          <a:xfrm flipH="1">
            <a:off x="3335339" y="2008188"/>
            <a:ext cx="2687637" cy="17643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1450" indent="-1714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Tisztítás </a:t>
            </a:r>
            <a:r>
              <a:rPr lang="en-US" altLang="hu-HU" sz="1466" dirty="0">
                <a:solidFill>
                  <a:srgbClr val="5F6973"/>
                </a:solidFill>
              </a:rPr>
              <a:t>LOCTITE SF 7063</a:t>
            </a:r>
            <a:endParaRPr lang="hu-HU" altLang="hu-HU" sz="1466" dirty="0">
              <a:solidFill>
                <a:srgbClr val="5F6973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	termékkel</a:t>
            </a:r>
            <a:endParaRPr lang="en-US" altLang="hu-HU" sz="1466" dirty="0">
              <a:solidFill>
                <a:srgbClr val="5F6973"/>
              </a:solidFill>
            </a:endParaRPr>
          </a:p>
          <a:p>
            <a:pPr eaLnBrk="1" hangingPunct="1">
              <a:defRPr/>
            </a:pPr>
            <a:r>
              <a:rPr lang="hu-HU" altLang="hu-HU" sz="1466" dirty="0">
                <a:solidFill>
                  <a:srgbClr val="5F6973"/>
                </a:solidFill>
              </a:rPr>
              <a:t>Felület aktiválása </a:t>
            </a:r>
            <a:r>
              <a:rPr lang="en-US" altLang="hu-HU" sz="1466" dirty="0">
                <a:solidFill>
                  <a:srgbClr val="5F6973"/>
                </a:solidFill>
              </a:rPr>
              <a:t> </a:t>
            </a:r>
            <a:br>
              <a:rPr lang="en-US" altLang="hu-HU" sz="1466" dirty="0">
                <a:solidFill>
                  <a:srgbClr val="5F6973"/>
                </a:solidFill>
              </a:rPr>
            </a:br>
            <a:r>
              <a:rPr lang="en-US" altLang="hu-HU" sz="1466" dirty="0">
                <a:solidFill>
                  <a:srgbClr val="5F6973"/>
                </a:solidFill>
              </a:rPr>
              <a:t>LOCTITE SF 7240 </a:t>
            </a:r>
            <a:r>
              <a:rPr lang="hu-HU" altLang="hu-HU" sz="1466" dirty="0">
                <a:solidFill>
                  <a:srgbClr val="5F6973"/>
                </a:solidFill>
              </a:rPr>
              <a:t>vagy</a:t>
            </a:r>
            <a:r>
              <a:rPr lang="en-US" altLang="hu-HU" sz="1466" dirty="0">
                <a:solidFill>
                  <a:srgbClr val="5F6973"/>
                </a:solidFill>
              </a:rPr>
              <a:t>  LOCTITE SF 7649</a:t>
            </a:r>
            <a:r>
              <a:rPr lang="hu-HU" altLang="hu-HU" sz="1466" dirty="0">
                <a:solidFill>
                  <a:srgbClr val="5F6973"/>
                </a:solidFill>
              </a:rPr>
              <a:t> termékkel</a:t>
            </a:r>
            <a:endParaRPr lang="en-US" altLang="hu-HU" sz="1466" dirty="0">
              <a:solidFill>
                <a:srgbClr val="5F6973"/>
              </a:solidFill>
            </a:endParaRP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id="{F28E9A43-811D-30B4-99DC-6CC6339CC115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1414463"/>
            <a:ext cx="3959225" cy="471486"/>
            <a:chOff x="1144587" y="2209799"/>
            <a:chExt cx="2584450" cy="471488"/>
          </a:xfrm>
        </p:grpSpPr>
        <p:sp>
          <p:nvSpPr>
            <p:cNvPr id="8" name="Rectangle 32">
              <a:extLst>
                <a:ext uri="{FF2B5EF4-FFF2-40B4-BE49-F238E27FC236}">
                  <a16:creationId xmlns:a16="http://schemas.microsoft.com/office/drawing/2014/main" id="{C4B30115-DDAE-DBEF-411A-7FA8FEE0171E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>
                  <a:solidFill>
                    <a:schemeClr val="bg1"/>
                  </a:solidFill>
                </a:rPr>
                <a:t>Előkészítés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9" name="Group 33">
              <a:extLst>
                <a:ext uri="{FF2B5EF4-FFF2-40B4-BE49-F238E27FC236}">
                  <a16:creationId xmlns:a16="http://schemas.microsoft.com/office/drawing/2014/main" id="{93655DB6-F215-E614-BF6B-E1ECEAAC6E8E}"/>
                </a:ext>
              </a:extLst>
            </p:cNvPr>
            <p:cNvGrpSpPr/>
            <p:nvPr/>
          </p:nvGrpSpPr>
          <p:grpSpPr>
            <a:xfrm>
              <a:off x="1144587" y="2209799"/>
              <a:ext cx="245781" cy="288001"/>
              <a:chOff x="1144587" y="2209799"/>
              <a:chExt cx="245781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ight Triangle 34">
                <a:extLst>
                  <a:ext uri="{FF2B5EF4-FFF2-40B4-BE49-F238E27FC236}">
                    <a16:creationId xmlns:a16="http://schemas.microsoft.com/office/drawing/2014/main" id="{9E133C77-694E-BDD2-B43D-244FBF68FD73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35">
                <a:extLst>
                  <a:ext uri="{FF2B5EF4-FFF2-40B4-BE49-F238E27FC236}">
                    <a16:creationId xmlns:a16="http://schemas.microsoft.com/office/drawing/2014/main" id="{85F17F4C-8561-AB75-0B75-FD66D91E2628}"/>
                  </a:ext>
                </a:extLst>
              </p:cNvPr>
              <p:cNvSpPr/>
              <p:nvPr/>
            </p:nvSpPr>
            <p:spPr bwMode="auto">
              <a:xfrm>
                <a:off x="1203010" y="2209800"/>
                <a:ext cx="187358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2" name="Group 36">
            <a:extLst>
              <a:ext uri="{FF2B5EF4-FFF2-40B4-BE49-F238E27FC236}">
                <a16:creationId xmlns:a16="http://schemas.microsoft.com/office/drawing/2014/main" id="{51651B6E-25ED-289D-3A58-857C3DA76462}"/>
              </a:ext>
            </a:extLst>
          </p:cNvPr>
          <p:cNvGrpSpPr>
            <a:grpSpLocks/>
          </p:cNvGrpSpPr>
          <p:nvPr/>
        </p:nvGrpSpPr>
        <p:grpSpPr bwMode="auto">
          <a:xfrm>
            <a:off x="6169026" y="1414463"/>
            <a:ext cx="3959225" cy="471486"/>
            <a:chOff x="1144587" y="2209799"/>
            <a:chExt cx="2584450" cy="471488"/>
          </a:xfrm>
        </p:grpSpPr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2DEBA252-DDED-B085-3474-7BADABA8DFF7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>
                  <a:solidFill>
                    <a:schemeClr val="bg1"/>
                  </a:solidFill>
                </a:rPr>
                <a:t>Felvitel</a:t>
              </a:r>
              <a:endParaRPr lang="en-US" altLang="hu-HU" sz="1400" b="1">
                <a:solidFill>
                  <a:schemeClr val="bg1"/>
                </a:solidFill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4F8B38A5-02F6-6262-993B-077567A1049A}"/>
                </a:ext>
              </a:extLst>
            </p:cNvPr>
            <p:cNvGrpSpPr/>
            <p:nvPr/>
          </p:nvGrpSpPr>
          <p:grpSpPr>
            <a:xfrm>
              <a:off x="1144587" y="2209799"/>
              <a:ext cx="244515" cy="288001"/>
              <a:chOff x="1144587" y="2209799"/>
              <a:chExt cx="244515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ight Triangle 39">
                <a:extLst>
                  <a:ext uri="{FF2B5EF4-FFF2-40B4-BE49-F238E27FC236}">
                    <a16:creationId xmlns:a16="http://schemas.microsoft.com/office/drawing/2014/main" id="{BA889DDE-B13F-B5D3-1C8E-AC1382E79992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Rectangle 40">
                <a:extLst>
                  <a:ext uri="{FF2B5EF4-FFF2-40B4-BE49-F238E27FC236}">
                    <a16:creationId xmlns:a16="http://schemas.microsoft.com/office/drawing/2014/main" id="{DA10F561-EE2E-EEDD-DE5E-788ECF13DB2D}"/>
                  </a:ext>
                </a:extLst>
              </p:cNvPr>
              <p:cNvSpPr/>
              <p:nvPr/>
            </p:nvSpPr>
            <p:spPr bwMode="auto">
              <a:xfrm>
                <a:off x="1201819" y="2209800"/>
                <a:ext cx="187283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pic>
        <p:nvPicPr>
          <p:cNvPr id="17" name="Picture 47">
            <a:extLst>
              <a:ext uri="{FF2B5EF4-FFF2-40B4-BE49-F238E27FC236}">
                <a16:creationId xmlns:a16="http://schemas.microsoft.com/office/drawing/2014/main" id="{D300F5CD-5F15-114C-4449-8D471246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22486" r="5851" b="-22486"/>
          <a:stretch/>
        </p:blipFill>
        <p:spPr>
          <a:xfrm>
            <a:off x="2063750" y="2007783"/>
            <a:ext cx="1145732" cy="1430742"/>
          </a:xfrm>
          <a:custGeom>
            <a:avLst/>
            <a:gdLst>
              <a:gd name="connsiteX0" fmla="*/ 0 w 1145732"/>
              <a:gd name="connsiteY0" fmla="*/ 0 h 905256"/>
              <a:gd name="connsiteX1" fmla="*/ 1145732 w 1145732"/>
              <a:gd name="connsiteY1" fmla="*/ 0 h 905256"/>
              <a:gd name="connsiteX2" fmla="*/ 1145732 w 1145732"/>
              <a:gd name="connsiteY2" fmla="*/ 905256 h 905256"/>
              <a:gd name="connsiteX3" fmla="*/ 0 w 1145732"/>
              <a:gd name="connsiteY3" fmla="*/ 905256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732" h="905256">
                <a:moveTo>
                  <a:pt x="0" y="0"/>
                </a:moveTo>
                <a:lnTo>
                  <a:pt x="1145732" y="0"/>
                </a:lnTo>
                <a:lnTo>
                  <a:pt x="1145732" y="905256"/>
                </a:lnTo>
                <a:lnTo>
                  <a:pt x="0" y="905256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46">
            <a:extLst>
              <a:ext uri="{FF2B5EF4-FFF2-40B4-BE49-F238E27FC236}">
                <a16:creationId xmlns:a16="http://schemas.microsoft.com/office/drawing/2014/main" id="{A6D3B328-4CCF-FE45-33FC-1D57811EA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26034" r="1469" b="-26034"/>
          <a:stretch/>
        </p:blipFill>
        <p:spPr>
          <a:xfrm>
            <a:off x="6168897" y="2007783"/>
            <a:ext cx="1145732" cy="1430742"/>
          </a:xfrm>
          <a:custGeom>
            <a:avLst/>
            <a:gdLst>
              <a:gd name="connsiteX0" fmla="*/ 0 w 1145732"/>
              <a:gd name="connsiteY0" fmla="*/ 0 h 905256"/>
              <a:gd name="connsiteX1" fmla="*/ 1145732 w 1145732"/>
              <a:gd name="connsiteY1" fmla="*/ 0 h 905256"/>
              <a:gd name="connsiteX2" fmla="*/ 1145732 w 1145732"/>
              <a:gd name="connsiteY2" fmla="*/ 905256 h 905256"/>
              <a:gd name="connsiteX3" fmla="*/ 0 w 1145732"/>
              <a:gd name="connsiteY3" fmla="*/ 905256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732" h="905256">
                <a:moveTo>
                  <a:pt x="0" y="0"/>
                </a:moveTo>
                <a:lnTo>
                  <a:pt x="1145732" y="0"/>
                </a:lnTo>
                <a:lnTo>
                  <a:pt x="1145732" y="905256"/>
                </a:lnTo>
                <a:lnTo>
                  <a:pt x="0" y="905256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3BA4CC-1AC2-06D6-9FD5-5AFEDF800D4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04753" y="3982908"/>
            <a:ext cx="9436445" cy="176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sz="2666" b="1" dirty="0">
                <a:solidFill>
                  <a:srgbClr val="E1000F"/>
                </a:solidFill>
                <a:sym typeface="Arial" panose="020B0604020202020204" pitchFamily="34" charset="0"/>
              </a:rPr>
              <a:t>Fontos!</a:t>
            </a:r>
          </a:p>
          <a:p>
            <a:pPr>
              <a:buClrTx/>
              <a:buFontTx/>
              <a:buNone/>
            </a:pPr>
            <a:r>
              <a:rPr lang="hu-HU" altLang="hu-HU" sz="2666" b="1" dirty="0">
                <a:solidFill>
                  <a:schemeClr val="accent6"/>
                </a:solidFill>
                <a:sym typeface="Arial" panose="020B0604020202020204" pitchFamily="34" charset="0"/>
              </a:rPr>
              <a:t>	Az anaerob menettömítők csak fém-fém közötti kapcsolat esetén alkalmazhatóak biztonságosan. Műanyag menetek között nem javasolt.</a:t>
            </a:r>
            <a:endParaRPr lang="de-DE" altLang="hu-HU" sz="1999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20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CC413D88-AD1D-737A-3A90-EEF1CC3A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28600"/>
            <a:ext cx="1676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hu-HU" sz="1999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E534AC-822E-14CD-E7CC-388444B5F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en-GB" altLang="hu-HU" sz="2800" dirty="0">
                <a:sym typeface="Arial" panose="020B0604020202020204" pitchFamily="34" charset="0"/>
              </a:rPr>
            </a:br>
            <a:r>
              <a:rPr lang="hu-HU" altLang="hu-HU" sz="2800" dirty="0">
                <a:solidFill>
                  <a:schemeClr val="accent2"/>
                </a:solidFill>
                <a:sym typeface="Arial" panose="020B0604020202020204" pitchFamily="34" charset="0"/>
              </a:rPr>
              <a:t>Mit használjunk műanyag fittingek esetében?</a:t>
            </a:r>
            <a:endParaRPr lang="en-GB" altLang="hu-HU" sz="2800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E6407CE-B177-0239-AF7C-14DB59C9E2F4}"/>
              </a:ext>
            </a:extLst>
          </p:cNvPr>
          <p:cNvSpPr>
            <a:spLocks/>
          </p:cNvSpPr>
          <p:nvPr/>
        </p:nvSpPr>
        <p:spPr bwMode="auto">
          <a:xfrm flipH="1">
            <a:off x="3335339" y="2008188"/>
            <a:ext cx="2687637" cy="14303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1450" indent="-1714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1599" dirty="0">
                <a:solidFill>
                  <a:srgbClr val="5F6973"/>
                </a:solidFill>
              </a:rPr>
              <a:t>Loctite SI 5331 csőmenettömítő paszta</a:t>
            </a:r>
            <a:endParaRPr lang="en-US" altLang="hu-HU" sz="1599" dirty="0">
              <a:solidFill>
                <a:srgbClr val="5F6973"/>
              </a:solidFill>
            </a:endParaRPr>
          </a:p>
          <a:p>
            <a:pPr eaLnBrk="1" hangingPunct="1">
              <a:defRPr/>
            </a:pPr>
            <a:r>
              <a:rPr lang="hu-HU" altLang="hu-HU" sz="1599" dirty="0">
                <a:solidFill>
                  <a:srgbClr val="5F6973"/>
                </a:solidFill>
              </a:rPr>
              <a:t>Loctite 55 csőmenettömítő zsinór</a:t>
            </a:r>
            <a:br>
              <a:rPr lang="en-US" altLang="hu-HU" sz="1200" dirty="0">
                <a:solidFill>
                  <a:srgbClr val="5F6973"/>
                </a:solidFill>
              </a:rPr>
            </a:br>
            <a:endParaRPr lang="en-US" altLang="hu-HU" sz="1200" dirty="0">
              <a:solidFill>
                <a:srgbClr val="5F6973"/>
              </a:solidFill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20BDAB3D-5E3D-B567-0289-72C5715B10AF}"/>
              </a:ext>
            </a:extLst>
          </p:cNvPr>
          <p:cNvGrpSpPr>
            <a:grpSpLocks/>
          </p:cNvGrpSpPr>
          <p:nvPr/>
        </p:nvGrpSpPr>
        <p:grpSpPr bwMode="auto">
          <a:xfrm>
            <a:off x="2063752" y="1414463"/>
            <a:ext cx="3959225" cy="471486"/>
            <a:chOff x="1144587" y="2209799"/>
            <a:chExt cx="2584450" cy="471488"/>
          </a:xfrm>
        </p:grpSpPr>
        <p:sp>
          <p:nvSpPr>
            <p:cNvPr id="7" name="Rectangle 32">
              <a:extLst>
                <a:ext uri="{FF2B5EF4-FFF2-40B4-BE49-F238E27FC236}">
                  <a16:creationId xmlns:a16="http://schemas.microsoft.com/office/drawing/2014/main" id="{D7F8ADC8-870A-4F2C-3F06-BDBC41E482F3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 dirty="0">
                  <a:solidFill>
                    <a:schemeClr val="bg1"/>
                  </a:solidFill>
                </a:rPr>
                <a:t>Műanyag – műanyag között</a:t>
              </a:r>
              <a:endParaRPr lang="en-US" altLang="hu-HU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6360D033-0903-9FAF-EADA-D280382853EF}"/>
                </a:ext>
              </a:extLst>
            </p:cNvPr>
            <p:cNvGrpSpPr/>
            <p:nvPr/>
          </p:nvGrpSpPr>
          <p:grpSpPr>
            <a:xfrm>
              <a:off x="1144587" y="2209799"/>
              <a:ext cx="245781" cy="288001"/>
              <a:chOff x="1144587" y="2209799"/>
              <a:chExt cx="245781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ight Triangle 34">
                <a:extLst>
                  <a:ext uri="{FF2B5EF4-FFF2-40B4-BE49-F238E27FC236}">
                    <a16:creationId xmlns:a16="http://schemas.microsoft.com/office/drawing/2014/main" id="{6E8F5738-25F8-E686-4156-0E9357D566B8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Rectangle 35">
                <a:extLst>
                  <a:ext uri="{FF2B5EF4-FFF2-40B4-BE49-F238E27FC236}">
                    <a16:creationId xmlns:a16="http://schemas.microsoft.com/office/drawing/2014/main" id="{7BB2D3A7-5246-26DB-E397-ADD25B62C680}"/>
                  </a:ext>
                </a:extLst>
              </p:cNvPr>
              <p:cNvSpPr/>
              <p:nvPr/>
            </p:nvSpPr>
            <p:spPr bwMode="auto">
              <a:xfrm>
                <a:off x="1203010" y="2209800"/>
                <a:ext cx="187358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" name="Group 36">
            <a:extLst>
              <a:ext uri="{FF2B5EF4-FFF2-40B4-BE49-F238E27FC236}">
                <a16:creationId xmlns:a16="http://schemas.microsoft.com/office/drawing/2014/main" id="{2953EDBB-CE3F-3D39-06D3-E1E69F8AB9C1}"/>
              </a:ext>
            </a:extLst>
          </p:cNvPr>
          <p:cNvGrpSpPr>
            <a:grpSpLocks/>
          </p:cNvGrpSpPr>
          <p:nvPr/>
        </p:nvGrpSpPr>
        <p:grpSpPr bwMode="auto">
          <a:xfrm>
            <a:off x="6169026" y="1414463"/>
            <a:ext cx="3959225" cy="471486"/>
            <a:chOff x="1144587" y="2209799"/>
            <a:chExt cx="2584450" cy="471488"/>
          </a:xfrm>
        </p:grpSpPr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D37B553F-7C97-FDDB-24A7-2093578F39A7}"/>
                </a:ext>
              </a:extLst>
            </p:cNvPr>
            <p:cNvSpPr/>
            <p:nvPr/>
          </p:nvSpPr>
          <p:spPr bwMode="auto">
            <a:xfrm>
              <a:off x="1144587" y="2362199"/>
              <a:ext cx="2584450" cy="31908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548640" tIns="0" rIns="90000" bIns="0" anchor="ctr"/>
            <a:lstStyle>
              <a:lvl1pPr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 eaLnBrk="0" hangingPunct="0">
                <a:lnSpc>
                  <a:spcPct val="105000"/>
                </a:lnSpc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hu-HU" altLang="hu-HU" sz="1400" b="1" dirty="0">
                  <a:solidFill>
                    <a:schemeClr val="bg1"/>
                  </a:solidFill>
                </a:rPr>
                <a:t>Műanyag – fém között</a:t>
              </a:r>
              <a:endParaRPr lang="en-US" altLang="hu-HU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A944737D-1259-8996-CFF3-2D695087F755}"/>
                </a:ext>
              </a:extLst>
            </p:cNvPr>
            <p:cNvGrpSpPr/>
            <p:nvPr/>
          </p:nvGrpSpPr>
          <p:grpSpPr>
            <a:xfrm>
              <a:off x="1144587" y="2209799"/>
              <a:ext cx="244515" cy="288001"/>
              <a:chOff x="1144587" y="2209799"/>
              <a:chExt cx="244515" cy="2880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ight Triangle 39">
                <a:extLst>
                  <a:ext uri="{FF2B5EF4-FFF2-40B4-BE49-F238E27FC236}">
                    <a16:creationId xmlns:a16="http://schemas.microsoft.com/office/drawing/2014/main" id="{3262CF9D-D810-2C24-C9E2-59DCED95F20E}"/>
                  </a:ext>
                </a:extLst>
              </p:cNvPr>
              <p:cNvSpPr/>
              <p:nvPr/>
            </p:nvSpPr>
            <p:spPr bwMode="auto">
              <a:xfrm rot="16200000">
                <a:off x="1098231" y="2256155"/>
                <a:ext cx="152400" cy="59687"/>
              </a:xfrm>
              <a:prstGeom prst="rtTriangle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endParaRPr lang="en-US" sz="2399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Rectangle 40">
                <a:extLst>
                  <a:ext uri="{FF2B5EF4-FFF2-40B4-BE49-F238E27FC236}">
                    <a16:creationId xmlns:a16="http://schemas.microsoft.com/office/drawing/2014/main" id="{82B5A7B5-BCB7-151C-7394-43131C38ADD7}"/>
                  </a:ext>
                </a:extLst>
              </p:cNvPr>
              <p:cNvSpPr/>
              <p:nvPr/>
            </p:nvSpPr>
            <p:spPr bwMode="auto">
              <a:xfrm>
                <a:off x="1201819" y="2209800"/>
                <a:ext cx="187283" cy="28800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 eaLnBrk="1" hangingPunct="1">
                  <a:lnSpc>
                    <a:spcPct val="105000"/>
                  </a:lnSpc>
                  <a:buClr>
                    <a:schemeClr val="tx2"/>
                  </a:buClr>
                  <a:buSzPct val="120000"/>
                  <a:defRPr/>
                </a:pPr>
                <a:r>
                  <a:rPr lang="en-US" sz="1599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pic>
        <p:nvPicPr>
          <p:cNvPr id="16" name="Picture 47">
            <a:extLst>
              <a:ext uri="{FF2B5EF4-FFF2-40B4-BE49-F238E27FC236}">
                <a16:creationId xmlns:a16="http://schemas.microsoft.com/office/drawing/2014/main" id="{36BD42AE-E6F5-3C71-6474-584B39274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22486" r="5851" b="-22486"/>
          <a:stretch/>
        </p:blipFill>
        <p:spPr>
          <a:xfrm>
            <a:off x="2063750" y="2007783"/>
            <a:ext cx="1145732" cy="1430742"/>
          </a:xfrm>
          <a:custGeom>
            <a:avLst/>
            <a:gdLst>
              <a:gd name="connsiteX0" fmla="*/ 0 w 1145732"/>
              <a:gd name="connsiteY0" fmla="*/ 0 h 905256"/>
              <a:gd name="connsiteX1" fmla="*/ 1145732 w 1145732"/>
              <a:gd name="connsiteY1" fmla="*/ 0 h 905256"/>
              <a:gd name="connsiteX2" fmla="*/ 1145732 w 1145732"/>
              <a:gd name="connsiteY2" fmla="*/ 905256 h 905256"/>
              <a:gd name="connsiteX3" fmla="*/ 0 w 1145732"/>
              <a:gd name="connsiteY3" fmla="*/ 905256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732" h="905256">
                <a:moveTo>
                  <a:pt x="0" y="0"/>
                </a:moveTo>
                <a:lnTo>
                  <a:pt x="1145732" y="0"/>
                </a:lnTo>
                <a:lnTo>
                  <a:pt x="1145732" y="905256"/>
                </a:lnTo>
                <a:lnTo>
                  <a:pt x="0" y="905256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6">
            <a:extLst>
              <a:ext uri="{FF2B5EF4-FFF2-40B4-BE49-F238E27FC236}">
                <a16:creationId xmlns:a16="http://schemas.microsoft.com/office/drawing/2014/main" id="{B2538C1E-E8AB-FFDB-8850-9771F347E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26034" r="1469" b="-26034"/>
          <a:stretch/>
        </p:blipFill>
        <p:spPr>
          <a:xfrm>
            <a:off x="6168897" y="2007783"/>
            <a:ext cx="1145732" cy="1430742"/>
          </a:xfrm>
          <a:custGeom>
            <a:avLst/>
            <a:gdLst>
              <a:gd name="connsiteX0" fmla="*/ 0 w 1145732"/>
              <a:gd name="connsiteY0" fmla="*/ 0 h 905256"/>
              <a:gd name="connsiteX1" fmla="*/ 1145732 w 1145732"/>
              <a:gd name="connsiteY1" fmla="*/ 0 h 905256"/>
              <a:gd name="connsiteX2" fmla="*/ 1145732 w 1145732"/>
              <a:gd name="connsiteY2" fmla="*/ 905256 h 905256"/>
              <a:gd name="connsiteX3" fmla="*/ 0 w 1145732"/>
              <a:gd name="connsiteY3" fmla="*/ 905256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732" h="905256">
                <a:moveTo>
                  <a:pt x="0" y="0"/>
                </a:moveTo>
                <a:lnTo>
                  <a:pt x="1145732" y="0"/>
                </a:lnTo>
                <a:lnTo>
                  <a:pt x="1145732" y="905256"/>
                </a:lnTo>
                <a:lnTo>
                  <a:pt x="0" y="905256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9">
            <a:extLst>
              <a:ext uri="{FF2B5EF4-FFF2-40B4-BE49-F238E27FC236}">
                <a16:creationId xmlns:a16="http://schemas.microsoft.com/office/drawing/2014/main" id="{EC6E1000-F544-FBDF-7820-550A44BC39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1117" y="3758268"/>
            <a:ext cx="7453449" cy="25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sz="2399" b="1" dirty="0">
                <a:solidFill>
                  <a:schemeClr val="accent6"/>
                </a:solidFill>
                <a:sym typeface="Arial" panose="020B0604020202020204" pitchFamily="34" charset="0"/>
              </a:rPr>
              <a:t>Loctite SI 5331 szilikon bázisú csőmenettömítő</a:t>
            </a:r>
          </a:p>
          <a:p>
            <a:r>
              <a:rPr lang="hu-HU" altLang="hu-HU" sz="2399" dirty="0">
                <a:sym typeface="Arial" panose="020B0604020202020204" pitchFamily="34" charset="0"/>
              </a:rPr>
              <a:t>Műanyag fittingek, csatornarendszerek esetében javasolt az alkalmazása</a:t>
            </a:r>
          </a:p>
          <a:p>
            <a:r>
              <a:rPr lang="hu-HU" altLang="hu-HU" sz="2399" dirty="0">
                <a:sym typeface="Arial" panose="020B0604020202020204" pitchFamily="34" charset="0"/>
              </a:rPr>
              <a:t>Ipari melegvízrendszerek tömítése</a:t>
            </a:r>
          </a:p>
          <a:p>
            <a:r>
              <a:rPr lang="hu-HU" altLang="hu-HU" sz="2399" dirty="0">
                <a:sym typeface="Arial" panose="020B0604020202020204" pitchFamily="34" charset="0"/>
              </a:rPr>
              <a:t>Ivóvíz és élelmiszeripari alkalmazásra minősített termék</a:t>
            </a:r>
            <a:endParaRPr lang="de-DE" altLang="hu-HU" sz="2399" dirty="0">
              <a:sym typeface="Arial" panose="020B0604020202020204" pitchFamily="34" charset="0"/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4A11CA3D-30DB-02F5-A888-626B46A291B0}"/>
              </a:ext>
            </a:extLst>
          </p:cNvPr>
          <p:cNvSpPr>
            <a:spLocks/>
          </p:cNvSpPr>
          <p:nvPr/>
        </p:nvSpPr>
        <p:spPr bwMode="auto">
          <a:xfrm flipH="1">
            <a:off x="7440613" y="2008188"/>
            <a:ext cx="2687637" cy="14303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1450" indent="-1714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1599" dirty="0">
                <a:solidFill>
                  <a:srgbClr val="5F6973"/>
                </a:solidFill>
              </a:rPr>
              <a:t>Loctite SI 5331 csőmenettömítő paszta</a:t>
            </a:r>
            <a:endParaRPr lang="en-US" altLang="hu-HU" sz="1599" dirty="0">
              <a:solidFill>
                <a:srgbClr val="5F6973"/>
              </a:solidFill>
            </a:endParaRPr>
          </a:p>
          <a:p>
            <a:pPr eaLnBrk="1" hangingPunct="1">
              <a:defRPr/>
            </a:pPr>
            <a:r>
              <a:rPr lang="hu-HU" altLang="hu-HU" sz="1599" dirty="0">
                <a:solidFill>
                  <a:srgbClr val="5F6973"/>
                </a:solidFill>
              </a:rPr>
              <a:t>Loctite 55 csőmenettömítő zsinór</a:t>
            </a:r>
            <a:br>
              <a:rPr lang="en-US" altLang="hu-HU" sz="1200" dirty="0">
                <a:solidFill>
                  <a:srgbClr val="5F6973"/>
                </a:solidFill>
              </a:rPr>
            </a:br>
            <a:endParaRPr lang="en-US" altLang="hu-HU" sz="1200" dirty="0">
              <a:solidFill>
                <a:srgbClr val="5F6973"/>
              </a:solidFill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28DEE963-9387-1753-538E-40DC530DE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3758268"/>
            <a:ext cx="2355318" cy="23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0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69E4278-5E71-B237-AE9F-5A5285CF7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404814"/>
            <a:ext cx="6840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32151682-F4A0-D2F3-28AA-F4C35E2C0967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1989139"/>
            <a:ext cx="7448550" cy="3095625"/>
            <a:chOff x="204" y="1525"/>
            <a:chExt cx="5440" cy="2148"/>
          </a:xfrm>
        </p:grpSpPr>
        <p:pic>
          <p:nvPicPr>
            <p:cNvPr id="5" name="Picture 32">
              <a:extLst>
                <a:ext uri="{FF2B5EF4-FFF2-40B4-BE49-F238E27FC236}">
                  <a16:creationId xmlns:a16="http://schemas.microsoft.com/office/drawing/2014/main" id="{232BDDC9-8E02-EAAD-FD74-61545C053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752"/>
              <a:ext cx="2764" cy="1710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1" descr="Metal-filled">
              <a:extLst>
                <a:ext uri="{FF2B5EF4-FFF2-40B4-BE49-F238E27FC236}">
                  <a16:creationId xmlns:a16="http://schemas.microsoft.com/office/drawing/2014/main" id="{75A809B3-7E20-2394-5FFC-9D2C86BF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" r="7201" b="4906"/>
            <a:stretch>
              <a:fillRect/>
            </a:stretch>
          </p:blipFill>
          <p:spPr bwMode="auto">
            <a:xfrm>
              <a:off x="204" y="1525"/>
              <a:ext cx="269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0091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466C0DB-6E9D-EDAB-4DD1-02A391749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1125538"/>
            <a:ext cx="3024188" cy="463550"/>
          </a:xfrm>
        </p:spPr>
        <p:txBody>
          <a:bodyPr/>
          <a:lstStyle/>
          <a:p>
            <a:pPr eaLnBrk="1" hangingPunct="1"/>
            <a:r>
              <a:rPr lang="hu-HU" altLang="hu-HU" sz="2400">
                <a:solidFill>
                  <a:schemeClr val="tx1"/>
                </a:solidFill>
              </a:rPr>
              <a:t>Termék kiválasztás</a:t>
            </a:r>
            <a:endParaRPr lang="en-GB" altLang="hu-HU" sz="240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95A1C-FF4D-9FAC-5831-07E2B371CBA1}"/>
              </a:ext>
            </a:extLst>
          </p:cNvPr>
          <p:cNvGrpSpPr>
            <a:grpSpLocks/>
          </p:cNvGrpSpPr>
          <p:nvPr/>
        </p:nvGrpSpPr>
        <p:grpSpPr bwMode="auto">
          <a:xfrm>
            <a:off x="2462213" y="1773238"/>
            <a:ext cx="3281362" cy="1809750"/>
            <a:chOff x="454" y="918"/>
            <a:chExt cx="2240" cy="1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8E8791-D2DE-7C98-5464-491D3CB41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" y="918"/>
              <a:ext cx="2240" cy="804"/>
              <a:chOff x="3225" y="1923"/>
              <a:chExt cx="1872" cy="672"/>
            </a:xfrm>
          </p:grpSpPr>
          <p:sp>
            <p:nvSpPr>
              <p:cNvPr id="7" name="AutoShape 5">
                <a:extLst>
                  <a:ext uri="{FF2B5EF4-FFF2-40B4-BE49-F238E27FC236}">
                    <a16:creationId xmlns:a16="http://schemas.microsoft.com/office/drawing/2014/main" id="{5615944D-7500-8ED7-57F7-30BEBEB66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1923"/>
                <a:ext cx="1872" cy="672"/>
              </a:xfrm>
              <a:prstGeom prst="cube">
                <a:avLst>
                  <a:gd name="adj" fmla="val 39287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443018E7-7452-2D8D-EA6F-E08E20321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976"/>
                <a:ext cx="895" cy="145"/>
              </a:xfrm>
              <a:custGeom>
                <a:avLst/>
                <a:gdLst>
                  <a:gd name="T0" fmla="*/ 0 w 551"/>
                  <a:gd name="T1" fmla="*/ 83 h 136"/>
                  <a:gd name="T2" fmla="*/ 88 w 551"/>
                  <a:gd name="T3" fmla="*/ 127 h 136"/>
                  <a:gd name="T4" fmla="*/ 238 w 551"/>
                  <a:gd name="T5" fmla="*/ 136 h 136"/>
                  <a:gd name="T6" fmla="*/ 300 w 551"/>
                  <a:gd name="T7" fmla="*/ 92 h 136"/>
                  <a:gd name="T8" fmla="*/ 547 w 551"/>
                  <a:gd name="T9" fmla="*/ 65 h 136"/>
                  <a:gd name="T10" fmla="*/ 476 w 551"/>
                  <a:gd name="T11" fmla="*/ 48 h 136"/>
                  <a:gd name="T12" fmla="*/ 406 w 551"/>
                  <a:gd name="T13" fmla="*/ 30 h 136"/>
                  <a:gd name="T14" fmla="*/ 247 w 551"/>
                  <a:gd name="T15" fmla="*/ 3 h 136"/>
                  <a:gd name="T16" fmla="*/ 203 w 551"/>
                  <a:gd name="T17" fmla="*/ 12 h 136"/>
                  <a:gd name="T18" fmla="*/ 168 w 551"/>
                  <a:gd name="T19" fmla="*/ 83 h 136"/>
                  <a:gd name="T20" fmla="*/ 124 w 551"/>
                  <a:gd name="T21" fmla="*/ 74 h 136"/>
                  <a:gd name="T22" fmla="*/ 106 w 551"/>
                  <a:gd name="T23" fmla="*/ 12 h 136"/>
                  <a:gd name="T24" fmla="*/ 79 w 551"/>
                  <a:gd name="T25" fmla="*/ 3 h 136"/>
                  <a:gd name="T26" fmla="*/ 0 w 551"/>
                  <a:gd name="T27" fmla="*/ 8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1" h="136">
                    <a:moveTo>
                      <a:pt x="0" y="83"/>
                    </a:moveTo>
                    <a:cubicBezTo>
                      <a:pt x="28" y="93"/>
                      <a:pt x="60" y="123"/>
                      <a:pt x="88" y="127"/>
                    </a:cubicBezTo>
                    <a:cubicBezTo>
                      <a:pt x="138" y="134"/>
                      <a:pt x="188" y="133"/>
                      <a:pt x="238" y="136"/>
                    </a:cubicBezTo>
                    <a:cubicBezTo>
                      <a:pt x="292" y="118"/>
                      <a:pt x="248" y="110"/>
                      <a:pt x="300" y="92"/>
                    </a:cubicBezTo>
                    <a:cubicBezTo>
                      <a:pt x="358" y="97"/>
                      <a:pt x="524" y="135"/>
                      <a:pt x="547" y="65"/>
                    </a:cubicBezTo>
                    <a:cubicBezTo>
                      <a:pt x="530" y="15"/>
                      <a:pt x="551" y="48"/>
                      <a:pt x="476" y="48"/>
                    </a:cubicBezTo>
                    <a:cubicBezTo>
                      <a:pt x="454" y="48"/>
                      <a:pt x="427" y="37"/>
                      <a:pt x="406" y="30"/>
                    </a:cubicBezTo>
                    <a:cubicBezTo>
                      <a:pt x="310" y="44"/>
                      <a:pt x="324" y="29"/>
                      <a:pt x="247" y="3"/>
                    </a:cubicBezTo>
                    <a:cubicBezTo>
                      <a:pt x="232" y="6"/>
                      <a:pt x="212" y="0"/>
                      <a:pt x="203" y="12"/>
                    </a:cubicBezTo>
                    <a:cubicBezTo>
                      <a:pt x="135" y="103"/>
                      <a:pt x="239" y="58"/>
                      <a:pt x="168" y="83"/>
                    </a:cubicBezTo>
                    <a:cubicBezTo>
                      <a:pt x="153" y="80"/>
                      <a:pt x="136" y="82"/>
                      <a:pt x="124" y="74"/>
                    </a:cubicBezTo>
                    <a:cubicBezTo>
                      <a:pt x="106" y="62"/>
                      <a:pt x="119" y="29"/>
                      <a:pt x="106" y="12"/>
                    </a:cubicBezTo>
                    <a:cubicBezTo>
                      <a:pt x="100" y="5"/>
                      <a:pt x="88" y="6"/>
                      <a:pt x="79" y="3"/>
                    </a:cubicBezTo>
                    <a:cubicBezTo>
                      <a:pt x="50" y="49"/>
                      <a:pt x="57" y="63"/>
                      <a:pt x="0" y="8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B3AFE399-EA53-A6CD-4545-1E80BAC5E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" y="1770"/>
              <a:ext cx="16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2400"/>
                <a:t>Önthető folyadék</a:t>
              </a:r>
              <a:endParaRPr lang="en-GB" altLang="hu-HU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7F2502-1B6F-F1D8-78D1-13415EDD6600}"/>
              </a:ext>
            </a:extLst>
          </p:cNvPr>
          <p:cNvGrpSpPr>
            <a:grpSpLocks/>
          </p:cNvGrpSpPr>
          <p:nvPr/>
        </p:nvGrpSpPr>
        <p:grpSpPr bwMode="auto">
          <a:xfrm>
            <a:off x="6167439" y="3068639"/>
            <a:ext cx="3805237" cy="1819275"/>
            <a:chOff x="2905" y="1846"/>
            <a:chExt cx="2597" cy="11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E356EC-828E-D7B7-089E-0D2C293C5C0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829" y="922"/>
              <a:ext cx="749" cy="2597"/>
              <a:chOff x="3648" y="1152"/>
              <a:chExt cx="816" cy="2256"/>
            </a:xfrm>
          </p:grpSpPr>
          <p:sp>
            <p:nvSpPr>
              <p:cNvPr id="12" name="AutoShape 10">
                <a:extLst>
                  <a:ext uri="{FF2B5EF4-FFF2-40B4-BE49-F238E27FC236}">
                    <a16:creationId xmlns:a16="http://schemas.microsoft.com/office/drawing/2014/main" id="{7D462AA5-BDE9-C50C-0492-2BEC2F320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352"/>
                <a:ext cx="816" cy="1056"/>
              </a:xfrm>
              <a:prstGeom prst="can">
                <a:avLst>
                  <a:gd name="adj" fmla="val 3235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  <p:sp>
            <p:nvSpPr>
              <p:cNvPr id="13" name="AutoShape 11">
                <a:extLst>
                  <a:ext uri="{FF2B5EF4-FFF2-40B4-BE49-F238E27FC236}">
                    <a16:creationId xmlns:a16="http://schemas.microsoft.com/office/drawing/2014/main" id="{504C9B90-D6AE-82F0-64CA-D280F8C9E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1776"/>
                <a:ext cx="593" cy="768"/>
              </a:xfrm>
              <a:prstGeom prst="can">
                <a:avLst>
                  <a:gd name="adj" fmla="val 32378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  <p:sp>
            <p:nvSpPr>
              <p:cNvPr id="14" name="AutoShape 12">
                <a:extLst>
                  <a:ext uri="{FF2B5EF4-FFF2-40B4-BE49-F238E27FC236}">
                    <a16:creationId xmlns:a16="http://schemas.microsoft.com/office/drawing/2014/main" id="{3CF3580D-96AE-9992-5358-C01AF5271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152"/>
                <a:ext cx="816" cy="1056"/>
              </a:xfrm>
              <a:prstGeom prst="can">
                <a:avLst>
                  <a:gd name="adj" fmla="val 3235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</p:grp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DAAE6126-BBD0-16BE-2C95-A96DA16F7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2" y="2704"/>
              <a:ext cx="7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GB" altLang="hu-HU" sz="2400"/>
                <a:t>P</a:t>
              </a:r>
              <a:r>
                <a:rPr lang="hu-HU" altLang="hu-HU" sz="2400"/>
                <a:t>aszta</a:t>
              </a:r>
              <a:endParaRPr lang="en-GB" altLang="hu-HU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16AC0B-3364-5700-EB8D-78692542B2C9}"/>
              </a:ext>
            </a:extLst>
          </p:cNvPr>
          <p:cNvGrpSpPr>
            <a:grpSpLocks/>
          </p:cNvGrpSpPr>
          <p:nvPr/>
        </p:nvGrpSpPr>
        <p:grpSpPr bwMode="auto">
          <a:xfrm>
            <a:off x="2508250" y="4040188"/>
            <a:ext cx="3055938" cy="2284412"/>
            <a:chOff x="532" y="2558"/>
            <a:chExt cx="2085" cy="143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81FCF7-7248-40CE-D913-E9585D1BC9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558"/>
              <a:ext cx="2085" cy="1071"/>
              <a:chOff x="3168" y="2832"/>
              <a:chExt cx="1776" cy="912"/>
            </a:xfrm>
          </p:grpSpPr>
          <p:sp>
            <p:nvSpPr>
              <p:cNvPr id="18" name="AutoShape 16">
                <a:extLst>
                  <a:ext uri="{FF2B5EF4-FFF2-40B4-BE49-F238E27FC236}">
                    <a16:creationId xmlns:a16="http://schemas.microsoft.com/office/drawing/2014/main" id="{1953AAF5-3689-C7F9-5405-906721A56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832"/>
                <a:ext cx="1776" cy="912"/>
              </a:xfrm>
              <a:prstGeom prst="cube">
                <a:avLst>
                  <a:gd name="adj" fmla="val 7565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  <p:sp>
            <p:nvSpPr>
              <p:cNvPr id="19" name="Oval 17">
                <a:extLst>
                  <a:ext uri="{FF2B5EF4-FFF2-40B4-BE49-F238E27FC236}">
                    <a16:creationId xmlns:a16="http://schemas.microsoft.com/office/drawing/2014/main" id="{804DF5AC-D839-F4C4-9AB4-872092774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3120"/>
                <a:ext cx="673" cy="480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91B33517-090F-4373-6D06-35412A1A7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2" y="3110"/>
                <a:ext cx="610" cy="4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hu-HU" altLang="hu-HU" sz="2400"/>
              </a:p>
            </p:txBody>
          </p:sp>
        </p:grp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31F98F7E-52BB-1D3C-0D07-668AF7132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3709"/>
              <a:ext cx="4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2400"/>
                <a:t>Kitt</a:t>
              </a:r>
              <a:endParaRPr lang="en-GB" altLang="hu-HU" sz="2400"/>
            </a:p>
          </p:txBody>
        </p:sp>
      </p:grpSp>
      <p:sp>
        <p:nvSpPr>
          <p:cNvPr id="21" name="Text Box 21">
            <a:extLst>
              <a:ext uri="{FF2B5EF4-FFF2-40B4-BE49-F238E27FC236}">
                <a16:creationId xmlns:a16="http://schemas.microsoft.com/office/drawing/2014/main" id="{84B74AAA-023F-6192-71E9-2ADD5C354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473075"/>
            <a:ext cx="6840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82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6915"/>
            <a:ext cx="12192000" cy="918765"/>
          </a:xfrm>
          <a:prstGeom prst="rect">
            <a:avLst/>
          </a:prstGeom>
        </p:spPr>
      </p:pic>
      <p:pic>
        <p:nvPicPr>
          <p:cNvPr id="4" name="Picture 3" descr="shaft1">
            <a:extLst>
              <a:ext uri="{FF2B5EF4-FFF2-40B4-BE49-F238E27FC236}">
                <a16:creationId xmlns:a16="http://schemas.microsoft.com/office/drawing/2014/main" id="{F2A0039F-4E20-B599-81E3-1A51DFEE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412875"/>
            <a:ext cx="25320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ft2">
            <a:extLst>
              <a:ext uri="{FF2B5EF4-FFF2-40B4-BE49-F238E27FC236}">
                <a16:creationId xmlns:a16="http://schemas.microsoft.com/office/drawing/2014/main" id="{A07F1E65-A7AA-2469-2BED-F31F111A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412875"/>
            <a:ext cx="21637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haft6">
            <a:extLst>
              <a:ext uri="{FF2B5EF4-FFF2-40B4-BE49-F238E27FC236}">
                <a16:creationId xmlns:a16="http://schemas.microsoft.com/office/drawing/2014/main" id="{2ADB297E-4C66-2CD0-9267-2D5ED4A4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933825"/>
            <a:ext cx="30257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haft7">
            <a:extLst>
              <a:ext uri="{FF2B5EF4-FFF2-40B4-BE49-F238E27FC236}">
                <a16:creationId xmlns:a16="http://schemas.microsoft.com/office/drawing/2014/main" id="{187E473D-7835-39D5-DD59-18531638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6" y="3970338"/>
            <a:ext cx="39401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A7B34A71-3809-CAE3-044C-6C352D64E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765176"/>
            <a:ext cx="9278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400" b="1"/>
              <a:t>Tengelyjavítás Loctite® 3478 nagy nyomószilárdságú epoxival</a:t>
            </a:r>
          </a:p>
        </p:txBody>
      </p:sp>
      <p:pic>
        <p:nvPicPr>
          <p:cNvPr id="9" name="Picture 7" descr="TE_-Metal_shaft_turning0137">
            <a:extLst>
              <a:ext uri="{FF2B5EF4-FFF2-40B4-BE49-F238E27FC236}">
                <a16:creationId xmlns:a16="http://schemas.microsoft.com/office/drawing/2014/main" id="{61B7A365-6A69-AEB4-4D10-3BDB2924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368425"/>
            <a:ext cx="324008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7C29B302-2601-A31D-EF30-6A8494F1F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60350"/>
            <a:ext cx="6840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sp>
        <p:nvSpPr>
          <p:cNvPr id="11" name="Akciógomb: Hang 10">
            <a:hlinkClick r:id="rId8" highlightClick="1"/>
            <a:extLst>
              <a:ext uri="{FF2B5EF4-FFF2-40B4-BE49-F238E27FC236}">
                <a16:creationId xmlns:a16="http://schemas.microsoft.com/office/drawing/2014/main" id="{110C9FCB-54B7-08AF-594F-C03CEAAAC90A}"/>
              </a:ext>
            </a:extLst>
          </p:cNvPr>
          <p:cNvSpPr/>
          <p:nvPr/>
        </p:nvSpPr>
        <p:spPr bwMode="auto">
          <a:xfrm>
            <a:off x="10596303" y="4369044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517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B472969-E158-1F96-48A6-224D711D5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571" y="1849655"/>
            <a:ext cx="7331075" cy="3773861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2"/>
              </a:gs>
            </a:gsLst>
            <a:lin ang="5400000" scaled="1"/>
          </a:gradFill>
          <a:ln w="9525"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1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63500" h="63500"/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de-DE" sz="1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9CAE280-E183-66B3-DB0E-3D6DCC500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01" y="5051643"/>
            <a:ext cx="73310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anchor="ctr"/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SzTx/>
              <a:buFontTx/>
              <a:buNone/>
            </a:pPr>
            <a:r>
              <a:rPr lang="hu-HU" altLang="hu-HU" sz="260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Minőségi márkák és technológiák</a:t>
            </a:r>
            <a:endParaRPr lang="en-US" altLang="hu-HU" sz="260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C2A7E8E-4C0A-3EDB-4192-6644CD6B2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9" y="1959193"/>
            <a:ext cx="205263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hu-HU" sz="200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Mosó- és háztartási tisztítószer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123284D6-2EBD-F737-BD17-C99322F5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039" y="2108418"/>
            <a:ext cx="207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hu-HU" sz="200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Ragasztás technológiák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1C206D7F-1557-A866-86FE-CB9FE251F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6" y="2219542"/>
            <a:ext cx="20986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hu-HU" sz="20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Kozmetika</a:t>
            </a:r>
            <a:endParaRPr lang="en-US" altLang="hu-HU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12" descr="U-T_Pritt_Loctite">
            <a:extLst>
              <a:ext uri="{FF2B5EF4-FFF2-40B4-BE49-F238E27FC236}">
                <a16:creationId xmlns:a16="http://schemas.microsoft.com/office/drawing/2014/main" id="{5BEB1179-1C09-CED5-723F-051128C2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870" y="2791042"/>
            <a:ext cx="2033588" cy="20335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Picture 13" descr="DWT_200703">
            <a:extLst>
              <a:ext uri="{FF2B5EF4-FFF2-40B4-BE49-F238E27FC236}">
                <a16:creationId xmlns:a16="http://schemas.microsoft.com/office/drawing/2014/main" id="{D520A74F-795C-201F-A1AE-FCCD4185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684" y="2791042"/>
            <a:ext cx="2033587" cy="2033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Picture 14" descr="Persil_Gold">
            <a:extLst>
              <a:ext uri="{FF2B5EF4-FFF2-40B4-BE49-F238E27FC236}">
                <a16:creationId xmlns:a16="http://schemas.microsoft.com/office/drawing/2014/main" id="{F7D1A67E-90E6-EB9A-3B1E-30F11164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8495" y="2791042"/>
            <a:ext cx="2033588" cy="2033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13" name="Gruppieren 57">
            <a:extLst>
              <a:ext uri="{FF2B5EF4-FFF2-40B4-BE49-F238E27FC236}">
                <a16:creationId xmlns:a16="http://schemas.microsoft.com/office/drawing/2014/main" id="{2EB0B254-4AA4-23D1-E1A8-58902DFFC473}"/>
              </a:ext>
            </a:extLst>
          </p:cNvPr>
          <p:cNvGrpSpPr>
            <a:grpSpLocks/>
          </p:cNvGrpSpPr>
          <p:nvPr/>
        </p:nvGrpSpPr>
        <p:grpSpPr bwMode="auto">
          <a:xfrm>
            <a:off x="2752725" y="2778342"/>
            <a:ext cx="2057400" cy="2057400"/>
            <a:chOff x="1228726" y="3448051"/>
            <a:chExt cx="2057400" cy="2057400"/>
          </a:xfrm>
        </p:grpSpPr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415F3096-1218-0C98-59C3-AA0A32C8DA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28726" y="3448051"/>
              <a:ext cx="2057400" cy="205740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pPr eaLnBrk="1" hangingPunct="1">
                <a:defRPr/>
              </a:pPr>
              <a:endParaRPr lang="de-DE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5" name="Picture 34" descr="Persil Logo 2007">
              <a:extLst>
                <a:ext uri="{FF2B5EF4-FFF2-40B4-BE49-F238E27FC236}">
                  <a16:creationId xmlns:a16="http://schemas.microsoft.com/office/drawing/2014/main" id="{F06B812C-E14B-3285-F907-1D6315270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088" y="3642564"/>
              <a:ext cx="801687" cy="28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" descr="PUREX">
              <a:extLst>
                <a:ext uri="{FF2B5EF4-FFF2-40B4-BE49-F238E27FC236}">
                  <a16:creationId xmlns:a16="http://schemas.microsoft.com/office/drawing/2014/main" id="{37467654-2046-BD68-58A0-E0A70D573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288" y="4105275"/>
              <a:ext cx="789287" cy="52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8" descr="Prilgif">
              <a:extLst>
                <a:ext uri="{FF2B5EF4-FFF2-40B4-BE49-F238E27FC236}">
                  <a16:creationId xmlns:a16="http://schemas.microsoft.com/office/drawing/2014/main" id="{2FC57FB8-F86C-73CD-EFE5-C18B3432A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323" y="4761821"/>
              <a:ext cx="607217" cy="673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pieren 93">
            <a:extLst>
              <a:ext uri="{FF2B5EF4-FFF2-40B4-BE49-F238E27FC236}">
                <a16:creationId xmlns:a16="http://schemas.microsoft.com/office/drawing/2014/main" id="{D7D04CCC-15A0-A269-FD57-BF173D1E723F}"/>
              </a:ext>
            </a:extLst>
          </p:cNvPr>
          <p:cNvGrpSpPr>
            <a:grpSpLocks/>
          </p:cNvGrpSpPr>
          <p:nvPr/>
        </p:nvGrpSpPr>
        <p:grpSpPr bwMode="auto">
          <a:xfrm>
            <a:off x="5133975" y="2778342"/>
            <a:ext cx="2057400" cy="2057400"/>
            <a:chOff x="3609976" y="3448051"/>
            <a:chExt cx="2057400" cy="2057400"/>
          </a:xfrm>
        </p:grpSpPr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E9B85BAE-F65B-FD6D-1AC9-34F8218CE7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9976" y="3448051"/>
              <a:ext cx="2057400" cy="205740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pPr eaLnBrk="1" hangingPunct="1">
                <a:defRPr/>
              </a:pPr>
              <a:endParaRPr lang="de-DE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0" name="Picture 24" descr="schwarzkopf">
              <a:extLst>
                <a:ext uri="{FF2B5EF4-FFF2-40B4-BE49-F238E27FC236}">
                  <a16:creationId xmlns:a16="http://schemas.microsoft.com/office/drawing/2014/main" id="{0E88AF0D-56A9-9D76-8C5F-6420C72FC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1" y="3614738"/>
              <a:ext cx="911225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Fa">
              <a:extLst>
                <a:ext uri="{FF2B5EF4-FFF2-40B4-BE49-F238E27FC236}">
                  <a16:creationId xmlns:a16="http://schemas.microsoft.com/office/drawing/2014/main" id="{3ECCF4AA-0C65-3383-4EE3-BE142153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171" y="4151651"/>
              <a:ext cx="558204" cy="58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Dial_Logo_0207">
              <a:extLst>
                <a:ext uri="{FF2B5EF4-FFF2-40B4-BE49-F238E27FC236}">
                  <a16:creationId xmlns:a16="http://schemas.microsoft.com/office/drawing/2014/main" id="{D339E387-B406-B126-A286-6753A9392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869" y="4889501"/>
              <a:ext cx="719389" cy="55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pieren 92">
            <a:extLst>
              <a:ext uri="{FF2B5EF4-FFF2-40B4-BE49-F238E27FC236}">
                <a16:creationId xmlns:a16="http://schemas.microsoft.com/office/drawing/2014/main" id="{D55F5E4E-87C0-E41A-DE96-E09D9AA0C096}"/>
              </a:ext>
            </a:extLst>
          </p:cNvPr>
          <p:cNvGrpSpPr>
            <a:grpSpLocks/>
          </p:cNvGrpSpPr>
          <p:nvPr/>
        </p:nvGrpSpPr>
        <p:grpSpPr bwMode="auto">
          <a:xfrm>
            <a:off x="7534275" y="2778342"/>
            <a:ext cx="2057400" cy="2057400"/>
            <a:chOff x="6010276" y="3448051"/>
            <a:chExt cx="2057400" cy="2057400"/>
          </a:xfrm>
        </p:grpSpPr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040C49C2-9728-4243-59A7-4CF79B9708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10276" y="3448051"/>
              <a:ext cx="2057400" cy="2057400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pPr eaLnBrk="1" hangingPunct="1">
                <a:defRPr/>
              </a:pPr>
              <a:endParaRPr lang="de-DE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5" name="Picture 10" descr="CERESIT_LOGO">
              <a:extLst>
                <a:ext uri="{FF2B5EF4-FFF2-40B4-BE49-F238E27FC236}">
                  <a16:creationId xmlns:a16="http://schemas.microsoft.com/office/drawing/2014/main" id="{8D0C852D-7F9D-EBC2-D1A8-C98773B934B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769" y="3706813"/>
              <a:ext cx="946150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Loctite">
              <a:extLst>
                <a:ext uri="{FF2B5EF4-FFF2-40B4-BE49-F238E27FC236}">
                  <a16:creationId xmlns:a16="http://schemas.microsoft.com/office/drawing/2014/main" id="{27B19F44-0B19-BB52-6613-FBF84654B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950" y="4311062"/>
              <a:ext cx="1275788" cy="24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7">
            <a:extLst>
              <a:ext uri="{FF2B5EF4-FFF2-40B4-BE49-F238E27FC236}">
                <a16:creationId xmlns:a16="http://schemas.microsoft.com/office/drawing/2014/main" id="{64B57DF6-9556-02E1-9168-61E0000BE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477" y="723760"/>
            <a:ext cx="7729537" cy="1120775"/>
          </a:xfrm>
          <a:prstGeom prst="triangle">
            <a:avLst>
              <a:gd name="adj" fmla="val 49991"/>
            </a:avLst>
          </a:prstGeom>
          <a:noFill/>
          <a:ln w="57150" cap="rnd">
            <a:solidFill>
              <a:schemeClr val="accent6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38100" h="38100"/>
            <a:bevelB w="38100"/>
          </a:sp3d>
        </p:spPr>
        <p:txBody>
          <a:bodyPr wrap="none" anchor="ctr"/>
          <a:lstStyle/>
          <a:p>
            <a:pPr eaLnBrk="1" hangingPunct="1">
              <a:defRPr/>
            </a:pPr>
            <a:endParaRPr lang="de-DE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8" name="Grafik 40" descr=" DasHenkelLogo.png">
            <a:extLst>
              <a:ext uri="{FF2B5EF4-FFF2-40B4-BE49-F238E27FC236}">
                <a16:creationId xmlns:a16="http://schemas.microsoft.com/office/drawing/2014/main" id="{472A292E-550D-C0D6-1099-0FA52C8CE4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1030505"/>
            <a:ext cx="1082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2" descr="Teroson logo 2013">
            <a:extLst>
              <a:ext uri="{FF2B5EF4-FFF2-40B4-BE49-F238E27FC236}">
                <a16:creationId xmlns:a16="http://schemas.microsoft.com/office/drawing/2014/main" id="{29A27DBC-E561-0A7F-6B40-C11FD520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80176" y="4271208"/>
            <a:ext cx="1659099" cy="2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el 17">
            <a:extLst>
              <a:ext uri="{FF2B5EF4-FFF2-40B4-BE49-F238E27FC236}">
                <a16:creationId xmlns:a16="http://schemas.microsoft.com/office/drawing/2014/main" id="{1D8F7C72-6D90-183C-9FAF-BBC8FA89440F}"/>
              </a:ext>
            </a:extLst>
          </p:cNvPr>
          <p:cNvSpPr txBox="1">
            <a:spLocks/>
          </p:cNvSpPr>
          <p:nvPr/>
        </p:nvSpPr>
        <p:spPr bwMode="auto">
          <a:xfrm>
            <a:off x="1524000" y="-135155"/>
            <a:ext cx="91440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hu-HU" sz="30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en-US" altLang="hu-HU" sz="3000" dirty="0" err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három</a:t>
            </a:r>
            <a:r>
              <a:rPr lang="en-US" altLang="hu-HU" sz="30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hu-HU" sz="3000" dirty="0" err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üzletág</a:t>
            </a:r>
            <a:endParaRPr lang="de-DE" altLang="hu-HU" sz="30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2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12051CC8-101E-DC57-91C5-C060340BFC21}"/>
              </a:ext>
            </a:extLst>
          </p:cNvPr>
          <p:cNvGrpSpPr>
            <a:grpSpLocks/>
          </p:cNvGrpSpPr>
          <p:nvPr/>
        </p:nvGrpSpPr>
        <p:grpSpPr bwMode="auto">
          <a:xfrm>
            <a:off x="1751013" y="1793875"/>
            <a:ext cx="8716962" cy="4249738"/>
            <a:chOff x="179388" y="1916113"/>
            <a:chExt cx="8716962" cy="4249737"/>
          </a:xfrm>
        </p:grpSpPr>
        <p:sp>
          <p:nvSpPr>
            <p:cNvPr id="4" name="Rechteck 69">
              <a:extLst>
                <a:ext uri="{FF2B5EF4-FFF2-40B4-BE49-F238E27FC236}">
                  <a16:creationId xmlns:a16="http://schemas.microsoft.com/office/drawing/2014/main" id="{1ED25898-635D-18D7-7F3F-869272B2A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88" y="1916113"/>
              <a:ext cx="8716962" cy="4249737"/>
            </a:xfrm>
            <a:prstGeom prst="rect">
              <a:avLst/>
            </a:prstGeom>
            <a:solidFill>
              <a:srgbClr val="90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pic>
          <p:nvPicPr>
            <p:cNvPr id="5" name="Grafik 7">
              <a:extLst>
                <a:ext uri="{FF2B5EF4-FFF2-40B4-BE49-F238E27FC236}">
                  <a16:creationId xmlns:a16="http://schemas.microsoft.com/office/drawing/2014/main" id="{ABC2F51C-62A3-D979-DF29-436F46B3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925" y="4999038"/>
              <a:ext cx="1154113" cy="112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6">
              <a:extLst>
                <a:ext uri="{FF2B5EF4-FFF2-40B4-BE49-F238E27FC236}">
                  <a16:creationId xmlns:a16="http://schemas.microsoft.com/office/drawing/2014/main" id="{92E22957-C80A-9C25-C85A-43475E76D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788" y="4999038"/>
              <a:ext cx="1144587" cy="112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5">
              <a:extLst>
                <a:ext uri="{FF2B5EF4-FFF2-40B4-BE49-F238E27FC236}">
                  <a16:creationId xmlns:a16="http://schemas.microsoft.com/office/drawing/2014/main" id="{8C653FD8-C031-84A5-9714-AF041B3F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300" y="4999038"/>
              <a:ext cx="1144588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14">
              <a:extLst>
                <a:ext uri="{FF2B5EF4-FFF2-40B4-BE49-F238E27FC236}">
                  <a16:creationId xmlns:a16="http://schemas.microsoft.com/office/drawing/2014/main" id="{3627F9DF-13D3-30B6-8E9F-50882BA59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225" y="4999038"/>
              <a:ext cx="1144588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3">
              <a:extLst>
                <a:ext uri="{FF2B5EF4-FFF2-40B4-BE49-F238E27FC236}">
                  <a16:creationId xmlns:a16="http://schemas.microsoft.com/office/drawing/2014/main" id="{022EB4F5-0E89-CB34-21A7-99521DD9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4999038"/>
              <a:ext cx="1150938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12">
              <a:extLst>
                <a:ext uri="{FF2B5EF4-FFF2-40B4-BE49-F238E27FC236}">
                  <a16:creationId xmlns:a16="http://schemas.microsoft.com/office/drawing/2014/main" id="{33A1BCB3-80EB-E605-9F0C-873014D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4999038"/>
              <a:ext cx="11461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1">
              <a:extLst>
                <a:ext uri="{FF2B5EF4-FFF2-40B4-BE49-F238E27FC236}">
                  <a16:creationId xmlns:a16="http://schemas.microsoft.com/office/drawing/2014/main" id="{6858ADF3-18CE-C34D-29D1-95461E216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4999038"/>
              <a:ext cx="11461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4">
              <a:extLst>
                <a:ext uri="{FF2B5EF4-FFF2-40B4-BE49-F238E27FC236}">
                  <a16:creationId xmlns:a16="http://schemas.microsoft.com/office/drawing/2014/main" id="{E379691A-6C65-C4AF-CF88-A35C40AF2C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33438" y="2249488"/>
              <a:ext cx="1587" cy="22733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 Verbindung 4">
              <a:extLst>
                <a:ext uri="{FF2B5EF4-FFF2-40B4-BE49-F238E27FC236}">
                  <a16:creationId xmlns:a16="http://schemas.microsoft.com/office/drawing/2014/main" id="{C8CFBCC6-FF25-A0AF-3A1C-77F6B564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8988" y="2181225"/>
              <a:ext cx="1587" cy="22733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erade Verbindung 4">
              <a:extLst>
                <a:ext uri="{FF2B5EF4-FFF2-40B4-BE49-F238E27FC236}">
                  <a16:creationId xmlns:a16="http://schemas.microsoft.com/office/drawing/2014/main" id="{EB84DD93-D6D2-F26C-2C9F-A6A2945171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94063" y="2249488"/>
              <a:ext cx="0" cy="22733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erade Verbindung 4">
              <a:extLst>
                <a:ext uri="{FF2B5EF4-FFF2-40B4-BE49-F238E27FC236}">
                  <a16:creationId xmlns:a16="http://schemas.microsoft.com/office/drawing/2014/main" id="{F5452557-82A3-4480-2A39-452BCA8CBC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8663" y="2273300"/>
              <a:ext cx="1587" cy="227012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erade Verbindung 4">
              <a:extLst>
                <a:ext uri="{FF2B5EF4-FFF2-40B4-BE49-F238E27FC236}">
                  <a16:creationId xmlns:a16="http://schemas.microsoft.com/office/drawing/2014/main" id="{C05FBC5C-8F15-8D00-2988-57EBBAA613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78500" y="2268538"/>
              <a:ext cx="0" cy="227171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erade Verbindung 4">
              <a:extLst>
                <a:ext uri="{FF2B5EF4-FFF2-40B4-BE49-F238E27FC236}">
                  <a16:creationId xmlns:a16="http://schemas.microsoft.com/office/drawing/2014/main" id="{67E3D946-F846-2481-0502-17C624D91F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19925" y="2349500"/>
              <a:ext cx="0" cy="22352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erade Verbindung 4">
              <a:extLst>
                <a:ext uri="{FF2B5EF4-FFF2-40B4-BE49-F238E27FC236}">
                  <a16:creationId xmlns:a16="http://schemas.microsoft.com/office/drawing/2014/main" id="{E737CA2E-9B5B-8410-2075-27E024073E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39125" y="2319338"/>
              <a:ext cx="1588" cy="227012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hteck 69">
              <a:extLst>
                <a:ext uri="{FF2B5EF4-FFF2-40B4-BE49-F238E27FC236}">
                  <a16:creationId xmlns:a16="http://schemas.microsoft.com/office/drawing/2014/main" id="{FAE5B735-AEB8-9C04-3808-3E65EADF3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975" y="2606675"/>
              <a:ext cx="1147763" cy="116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0" name="Richtungspfeil 98">
              <a:extLst>
                <a:ext uri="{FF2B5EF4-FFF2-40B4-BE49-F238E27FC236}">
                  <a16:creationId xmlns:a16="http://schemas.microsoft.com/office/drawing/2014/main" id="{4224A4CE-CD56-8DBA-DFB3-EFD1C6C41E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4632" y="3947319"/>
              <a:ext cx="1200150" cy="1144587"/>
            </a:xfrm>
            <a:custGeom>
              <a:avLst/>
              <a:gdLst>
                <a:gd name="T0" fmla="*/ 6 w 998437"/>
                <a:gd name="T1" fmla="*/ 2535 h 935037"/>
                <a:gd name="T2" fmla="*/ 1313775 w 998437"/>
                <a:gd name="T3" fmla="*/ 0 h 935037"/>
                <a:gd name="T4" fmla="*/ 1442760 w 998437"/>
                <a:gd name="T5" fmla="*/ 715334 h 935037"/>
                <a:gd name="T6" fmla="*/ 1313775 w 998437"/>
                <a:gd name="T7" fmla="*/ 1401099 h 935037"/>
                <a:gd name="T8" fmla="*/ 0 w 998437"/>
                <a:gd name="T9" fmla="*/ 1401097 h 935037"/>
                <a:gd name="T10" fmla="*/ 6 w 998437"/>
                <a:gd name="T11" fmla="*/ 253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21" name="Rechteck 69">
              <a:extLst>
                <a:ext uri="{FF2B5EF4-FFF2-40B4-BE49-F238E27FC236}">
                  <a16:creationId xmlns:a16="http://schemas.microsoft.com/office/drawing/2014/main" id="{E39F3073-536A-95D4-FAAD-5737BABE2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900" y="2606675"/>
              <a:ext cx="1147763" cy="116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2" name="Rechteck 69">
              <a:extLst>
                <a:ext uri="{FF2B5EF4-FFF2-40B4-BE49-F238E27FC236}">
                  <a16:creationId xmlns:a16="http://schemas.microsoft.com/office/drawing/2014/main" id="{B1701407-296B-00C2-719F-D14A8B58C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1952625"/>
              <a:ext cx="4852988" cy="519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 sz="1400"/>
            </a:p>
          </p:txBody>
        </p:sp>
        <p:sp>
          <p:nvSpPr>
            <p:cNvPr id="23" name="Rechteck 69">
              <a:extLst>
                <a:ext uri="{FF2B5EF4-FFF2-40B4-BE49-F238E27FC236}">
                  <a16:creationId xmlns:a16="http://schemas.microsoft.com/office/drawing/2014/main" id="{8C0D5CDB-0D57-6970-A02B-B877092C8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1957388"/>
              <a:ext cx="3617913" cy="519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4" name="Rechteck 69">
              <a:extLst>
                <a:ext uri="{FF2B5EF4-FFF2-40B4-BE49-F238E27FC236}">
                  <a16:creationId xmlns:a16="http://schemas.microsoft.com/office/drawing/2014/main" id="{E78EF3C0-C048-093F-0316-97CB55F1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6050" y="2606675"/>
              <a:ext cx="1149350" cy="116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5" name="Rechteck 69">
              <a:extLst>
                <a:ext uri="{FF2B5EF4-FFF2-40B4-BE49-F238E27FC236}">
                  <a16:creationId xmlns:a16="http://schemas.microsoft.com/office/drawing/2014/main" id="{2ACC5A48-D843-C2F9-33A0-2A9EF8DD8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2606675"/>
              <a:ext cx="1146175" cy="116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6" name="Rechteck 69">
              <a:extLst>
                <a:ext uri="{FF2B5EF4-FFF2-40B4-BE49-F238E27FC236}">
                  <a16:creationId xmlns:a16="http://schemas.microsoft.com/office/drawing/2014/main" id="{E9011A22-724B-F397-6780-7EC2B589B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75" y="2606675"/>
              <a:ext cx="1149350" cy="1169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7" name="Rechteck 69">
              <a:extLst>
                <a:ext uri="{FF2B5EF4-FFF2-40B4-BE49-F238E27FC236}">
                  <a16:creationId xmlns:a16="http://schemas.microsoft.com/office/drawing/2014/main" id="{F0437E9F-6095-07AB-B982-946E7C5C3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2601913"/>
              <a:ext cx="1149350" cy="116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8" name="Rechteck 69">
              <a:extLst>
                <a:ext uri="{FF2B5EF4-FFF2-40B4-BE49-F238E27FC236}">
                  <a16:creationId xmlns:a16="http://schemas.microsoft.com/office/drawing/2014/main" id="{631C4744-A68F-0B98-12CA-89BCEC547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2601913"/>
              <a:ext cx="1146175" cy="1169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9" name="Richtungspfeil 98">
              <a:extLst>
                <a:ext uri="{FF2B5EF4-FFF2-40B4-BE49-F238E27FC236}">
                  <a16:creationId xmlns:a16="http://schemas.microsoft.com/office/drawing/2014/main" id="{E8C1F605-266B-CB66-3BB4-FBC1E488D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60500" y="3946525"/>
              <a:ext cx="1198563" cy="1147763"/>
            </a:xfrm>
            <a:custGeom>
              <a:avLst/>
              <a:gdLst>
                <a:gd name="T0" fmla="*/ 6 w 998437"/>
                <a:gd name="T1" fmla="*/ 2550 h 935037"/>
                <a:gd name="T2" fmla="*/ 1308220 w 998437"/>
                <a:gd name="T3" fmla="*/ 0 h 935037"/>
                <a:gd name="T4" fmla="*/ 1436659 w 998437"/>
                <a:gd name="T5" fmla="*/ 719310 h 935037"/>
                <a:gd name="T6" fmla="*/ 1308220 w 998437"/>
                <a:gd name="T7" fmla="*/ 1408885 h 935037"/>
                <a:gd name="T8" fmla="*/ 0 w 998437"/>
                <a:gd name="T9" fmla="*/ 1408883 h 935037"/>
                <a:gd name="T10" fmla="*/ 6 w 998437"/>
                <a:gd name="T11" fmla="*/ 255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0" name="Richtungspfeil 98">
              <a:extLst>
                <a:ext uri="{FF2B5EF4-FFF2-40B4-BE49-F238E27FC236}">
                  <a16:creationId xmlns:a16="http://schemas.microsoft.com/office/drawing/2014/main" id="{D637A3C8-71E1-B0BE-897A-39020FC18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95575" y="3946525"/>
              <a:ext cx="1198563" cy="1147763"/>
            </a:xfrm>
            <a:custGeom>
              <a:avLst/>
              <a:gdLst>
                <a:gd name="T0" fmla="*/ 6 w 998437"/>
                <a:gd name="T1" fmla="*/ 2550 h 935037"/>
                <a:gd name="T2" fmla="*/ 1308220 w 998437"/>
                <a:gd name="T3" fmla="*/ 0 h 935037"/>
                <a:gd name="T4" fmla="*/ 1436659 w 998437"/>
                <a:gd name="T5" fmla="*/ 719311 h 935037"/>
                <a:gd name="T6" fmla="*/ 1308220 w 998437"/>
                <a:gd name="T7" fmla="*/ 1408887 h 935037"/>
                <a:gd name="T8" fmla="*/ 0 w 998437"/>
                <a:gd name="T9" fmla="*/ 1408884 h 935037"/>
                <a:gd name="T10" fmla="*/ 6 w 998437"/>
                <a:gd name="T11" fmla="*/ 255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1" name="Richtungspfeil 98">
              <a:extLst>
                <a:ext uri="{FF2B5EF4-FFF2-40B4-BE49-F238E27FC236}">
                  <a16:creationId xmlns:a16="http://schemas.microsoft.com/office/drawing/2014/main" id="{D8E96CF9-5E2C-8561-BDBD-37050A48F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30650" y="3946525"/>
              <a:ext cx="1198563" cy="1147763"/>
            </a:xfrm>
            <a:custGeom>
              <a:avLst/>
              <a:gdLst>
                <a:gd name="T0" fmla="*/ 6 w 998437"/>
                <a:gd name="T1" fmla="*/ 2550 h 935037"/>
                <a:gd name="T2" fmla="*/ 1308220 w 998437"/>
                <a:gd name="T3" fmla="*/ 0 h 935037"/>
                <a:gd name="T4" fmla="*/ 1436659 w 998437"/>
                <a:gd name="T5" fmla="*/ 719310 h 935037"/>
                <a:gd name="T6" fmla="*/ 1308220 w 998437"/>
                <a:gd name="T7" fmla="*/ 1408885 h 935037"/>
                <a:gd name="T8" fmla="*/ 0 w 998437"/>
                <a:gd name="T9" fmla="*/ 1408883 h 935037"/>
                <a:gd name="T10" fmla="*/ 6 w 998437"/>
                <a:gd name="T11" fmla="*/ 255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2" name="Richtungspfeil 98">
              <a:extLst>
                <a:ext uri="{FF2B5EF4-FFF2-40B4-BE49-F238E27FC236}">
                  <a16:creationId xmlns:a16="http://schemas.microsoft.com/office/drawing/2014/main" id="{E030E33F-F607-8F09-7042-1C30D09B17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67313" y="3949700"/>
              <a:ext cx="1198562" cy="1144588"/>
            </a:xfrm>
            <a:custGeom>
              <a:avLst/>
              <a:gdLst>
                <a:gd name="T0" fmla="*/ 6 w 998437"/>
                <a:gd name="T1" fmla="*/ 2535 h 935037"/>
                <a:gd name="T2" fmla="*/ 1308217 w 998437"/>
                <a:gd name="T3" fmla="*/ 0 h 935037"/>
                <a:gd name="T4" fmla="*/ 1436657 w 998437"/>
                <a:gd name="T5" fmla="*/ 715337 h 935037"/>
                <a:gd name="T6" fmla="*/ 1308217 w 998437"/>
                <a:gd name="T7" fmla="*/ 1401103 h 935037"/>
                <a:gd name="T8" fmla="*/ 0 w 998437"/>
                <a:gd name="T9" fmla="*/ 1401100 h 935037"/>
                <a:gd name="T10" fmla="*/ 6 w 998437"/>
                <a:gd name="T11" fmla="*/ 253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3" name="Richtungspfeil 98">
              <a:extLst>
                <a:ext uri="{FF2B5EF4-FFF2-40B4-BE49-F238E27FC236}">
                  <a16:creationId xmlns:a16="http://schemas.microsoft.com/office/drawing/2014/main" id="{F94BE32A-F67A-AB95-535F-DB2C75CBE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400801" y="3946525"/>
              <a:ext cx="1198562" cy="1144587"/>
            </a:xfrm>
            <a:custGeom>
              <a:avLst/>
              <a:gdLst>
                <a:gd name="T0" fmla="*/ 6 w 998437"/>
                <a:gd name="T1" fmla="*/ 2535 h 935037"/>
                <a:gd name="T2" fmla="*/ 1308217 w 998437"/>
                <a:gd name="T3" fmla="*/ 0 h 935037"/>
                <a:gd name="T4" fmla="*/ 1436657 w 998437"/>
                <a:gd name="T5" fmla="*/ 715335 h 935037"/>
                <a:gd name="T6" fmla="*/ 1308217 w 998437"/>
                <a:gd name="T7" fmla="*/ 1401100 h 935037"/>
                <a:gd name="T8" fmla="*/ 0 w 998437"/>
                <a:gd name="T9" fmla="*/ 1401098 h 935037"/>
                <a:gd name="T10" fmla="*/ 6 w 998437"/>
                <a:gd name="T11" fmla="*/ 253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4" name="Richtungspfeil 98">
              <a:extLst>
                <a:ext uri="{FF2B5EF4-FFF2-40B4-BE49-F238E27FC236}">
                  <a16:creationId xmlns:a16="http://schemas.microsoft.com/office/drawing/2014/main" id="{B2FE705D-924B-30E4-1011-3652B208BF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636670" y="3945731"/>
              <a:ext cx="1198562" cy="1146175"/>
            </a:xfrm>
            <a:custGeom>
              <a:avLst/>
              <a:gdLst>
                <a:gd name="T0" fmla="*/ 6 w 998437"/>
                <a:gd name="T1" fmla="*/ 2542 h 935037"/>
                <a:gd name="T2" fmla="*/ 1308217 w 998437"/>
                <a:gd name="T3" fmla="*/ 0 h 935037"/>
                <a:gd name="T4" fmla="*/ 1436657 w 998437"/>
                <a:gd name="T5" fmla="*/ 717320 h 935037"/>
                <a:gd name="T6" fmla="*/ 1308217 w 998437"/>
                <a:gd name="T7" fmla="*/ 1404989 h 935037"/>
                <a:gd name="T8" fmla="*/ 0 w 998437"/>
                <a:gd name="T9" fmla="*/ 1404987 h 935037"/>
                <a:gd name="T10" fmla="*/ 6 w 998437"/>
                <a:gd name="T11" fmla="*/ 2542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DEE8DD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41EC1171-29AB-2E47-1FA8-D97E107FB53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0825" y="3933825"/>
              <a:ext cx="1144588" cy="7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3463</a:t>
              </a:r>
              <a:endParaRPr lang="hu-HU" altLang="ja-JP" sz="1200" b="1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Metal Strip</a:t>
              </a:r>
              <a:endParaRPr lang="de-DE" altLang="ja-JP" sz="1200" b="1">
                <a:ea typeface="MS PGothic" panose="020B0600070205080204" pitchFamily="34" charset="-128"/>
              </a:endParaRP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EEBC1FF5-1C03-AEA0-FAD0-8258E7290F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4000" y="4740275"/>
              <a:ext cx="114776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Magic </a:t>
              </a:r>
              <a:br>
                <a:rPr lang="en-US" altLang="ja-JP" sz="600" b="1">
                  <a:ea typeface="MS PGothic" panose="020B0600070205080204" pitchFamily="34" charset="-128"/>
                </a:rPr>
              </a:br>
              <a:r>
                <a:rPr lang="en-US" altLang="ja-JP" sz="600" b="1">
                  <a:ea typeface="MS PGothic" panose="020B0600070205080204" pitchFamily="34" charset="-128"/>
                </a:rPr>
                <a:t>Steel</a:t>
              </a:r>
              <a:r>
                <a:rPr lang="en-US" altLang="ja-JP" sz="600" b="1" baseline="30000">
                  <a:ea typeface="MS PGothic" panose="020B0600070205080204" pitchFamily="34" charset="-128"/>
                </a:rPr>
                <a:t>TM</a:t>
              </a:r>
              <a:r>
                <a:rPr lang="en-US" altLang="ja-JP" sz="600" b="1">
                  <a:ea typeface="MS PGothic" panose="020B0600070205080204" pitchFamily="34" charset="-128"/>
                </a:rPr>
                <a:t> </a:t>
              </a:r>
              <a:r>
                <a:rPr lang="hu-HU" altLang="ja-JP" sz="600" b="1">
                  <a:ea typeface="MS PGothic" panose="020B0600070205080204" pitchFamily="34" charset="-128"/>
                </a:rPr>
                <a:t>stift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4F4F075C-ED70-5A03-E526-C545FA780D1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76375" y="2606675"/>
              <a:ext cx="1165225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Nagy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Nyomó-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szilárdság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80D1D50F-50C9-888D-B02B-15EC48B43F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0825" y="1989138"/>
              <a:ext cx="485298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Acél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278B1BE8-3B8B-EE05-E23C-8A0DF5C1CB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94300" y="1957388"/>
              <a:ext cx="36195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>
                  <a:ea typeface="MS PGothic" panose="020B0600070205080204" pitchFamily="34" charset="-128"/>
                </a:rPr>
                <a:t>Alumínium</a:t>
              </a:r>
              <a:endParaRPr lang="ja-JP" altLang="hu-HU" sz="1400" b="1">
                <a:ea typeface="MS PGothic" panose="020B0600070205080204" pitchFamily="34" charset="-128"/>
              </a:endParaRPr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762F2022-1EF3-81B7-5523-336932A2732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20975" y="2606675"/>
              <a:ext cx="11668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Paszta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81FA6E2B-EFF9-08F5-85E8-EE6A33602F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56050" y="2606675"/>
              <a:ext cx="11668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Önthető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FF69C091-6F42-EF01-5834-57EE5F5A6A7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94300" y="2606675"/>
              <a:ext cx="1165225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Gyors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Kikeménye-dés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FB09C41A-B605-E1AF-4845-B99EF4C62F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43663" y="2636838"/>
              <a:ext cx="1165225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Általános felhaszná-lás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4" name="Rectangle 13">
              <a:extLst>
                <a:ext uri="{FF2B5EF4-FFF2-40B4-BE49-F238E27FC236}">
                  <a16:creationId xmlns:a16="http://schemas.microsoft.com/office/drawing/2014/main" id="{21F50B5F-2110-1004-C2C1-460E12A149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54925" y="2606675"/>
              <a:ext cx="1165225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Nagy hőállóság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EAEDED31-73DA-3347-304F-A27B56B0D30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5288" y="2636838"/>
              <a:ext cx="94773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Gyúrható  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rúd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51CF27D4-B561-1CEC-2580-6C2F119EB07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85900" y="3929063"/>
              <a:ext cx="1147763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3478 A&amp;B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29E8DC04-63E7-65AA-36F9-11FF7BF68D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76375" y="4724400"/>
              <a:ext cx="114935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(Superior Metal)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48" name="Rectangle 13">
              <a:extLst>
                <a:ext uri="{FF2B5EF4-FFF2-40B4-BE49-F238E27FC236}">
                  <a16:creationId xmlns:a16="http://schemas.microsoft.com/office/drawing/2014/main" id="{913BDEE1-113F-C360-9403-25DEE717545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20975" y="3929063"/>
              <a:ext cx="1147763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3471 A&amp;B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E21AFAC5-D4F2-CB78-542C-D0FF97CDE97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22563" y="4748213"/>
              <a:ext cx="1147762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Set S1)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50" name="Rectangle 13">
              <a:extLst>
                <a:ext uri="{FF2B5EF4-FFF2-40B4-BE49-F238E27FC236}">
                  <a16:creationId xmlns:a16="http://schemas.microsoft.com/office/drawing/2014/main" id="{490771DA-3FD5-B382-E2F6-BB95AA95180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56050" y="3929063"/>
              <a:ext cx="1147763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3472 A&amp;B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51" name="Rectangle 13">
              <a:extLst>
                <a:ext uri="{FF2B5EF4-FFF2-40B4-BE49-F238E27FC236}">
                  <a16:creationId xmlns:a16="http://schemas.microsoft.com/office/drawing/2014/main" id="{9E3B07BC-5DBB-699E-8631-9DF45A125F6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59225" y="4748213"/>
              <a:ext cx="1146175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Set S2)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52" name="Rectangle 13">
              <a:extLst>
                <a:ext uri="{FF2B5EF4-FFF2-40B4-BE49-F238E27FC236}">
                  <a16:creationId xmlns:a16="http://schemas.microsoft.com/office/drawing/2014/main" id="{AFFF46D9-44EC-1F79-9E39-670958FC4FD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94300" y="3919538"/>
              <a:ext cx="1144588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</a:t>
              </a:r>
              <a:r>
                <a:rPr lang="hu-HU" altLang="ja-JP" sz="1200" b="1"/>
                <a:t>50</a:t>
              </a:r>
              <a:r>
                <a:rPr lang="en-US" altLang="ja-JP" sz="1200" b="1">
                  <a:ea typeface="MS PGothic" panose="020B0600070205080204" pitchFamily="34" charset="-128"/>
                </a:rPr>
                <a:t> A&amp;B</a:t>
              </a:r>
              <a:endParaRPr lang="hu-HU" altLang="ja-JP" sz="1200" b="1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Fe Rapid A&amp;B</a:t>
              </a:r>
              <a:endParaRPr lang="de-DE" altLang="ja-JP" sz="1200" b="1">
                <a:ea typeface="MS PGothic" panose="020B0600070205080204" pitchFamily="34" charset="-128"/>
              </a:endParaRPr>
            </a:p>
          </p:txBody>
        </p:sp>
        <p:sp>
          <p:nvSpPr>
            <p:cNvPr id="53" name="Rectangle 13">
              <a:extLst>
                <a:ext uri="{FF2B5EF4-FFF2-40B4-BE49-F238E27FC236}">
                  <a16:creationId xmlns:a16="http://schemas.microsoft.com/office/drawing/2014/main" id="{A06E147C-8C56-7305-081E-C299EEF45D5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95888" y="4738688"/>
              <a:ext cx="1144587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Set S3)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id="{D4CF0111-D6FE-36E1-149A-60CE6295C5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27788" y="3919538"/>
              <a:ext cx="1144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3475 A&amp;B</a:t>
              </a:r>
              <a:endParaRPr lang="hu-HU" altLang="ja-JP" sz="1200" b="1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3455 A&amp;B</a:t>
              </a:r>
              <a:endParaRPr lang="de-DE" altLang="ja-JP" sz="1200" b="1">
                <a:ea typeface="MS PGothic" panose="020B0600070205080204" pitchFamily="34" charset="-128"/>
              </a:endParaRPr>
            </a:p>
          </p:txBody>
        </p:sp>
        <p:sp>
          <p:nvSpPr>
            <p:cNvPr id="55" name="Rectangle 13">
              <a:extLst>
                <a:ext uri="{FF2B5EF4-FFF2-40B4-BE49-F238E27FC236}">
                  <a16:creationId xmlns:a16="http://schemas.microsoft.com/office/drawing/2014/main" id="{3EEF02CA-E42D-25D7-6633-D8BB4D30C7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29375" y="4738688"/>
              <a:ext cx="1146175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Set A1)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2EF243DD-E02F-571A-5DE8-925AD7CFC2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62863" y="3919538"/>
              <a:ext cx="1146175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endParaRPr lang="hu-HU" altLang="ja-JP" sz="1200" b="1" baseline="30000"/>
            </a:p>
            <a:p>
              <a:pPr algn="ctr">
                <a:lnSpc>
                  <a:spcPts val="1400"/>
                </a:lnSpc>
                <a:buClr>
                  <a:schemeClr val="tx2"/>
                </a:buClr>
              </a:pPr>
              <a:r>
                <a:rPr lang="hu-HU" altLang="ja-JP" sz="1200" b="1"/>
                <a:t> </a:t>
              </a:r>
              <a:r>
                <a:rPr lang="en-US" altLang="ja-JP" sz="1200" b="1">
                  <a:ea typeface="MS PGothic" panose="020B0600070205080204" pitchFamily="34" charset="-128"/>
                </a:rPr>
                <a:t>3479 A&amp;B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57" name="Rectangle 13">
              <a:extLst>
                <a:ext uri="{FF2B5EF4-FFF2-40B4-BE49-F238E27FC236}">
                  <a16:creationId xmlns:a16="http://schemas.microsoft.com/office/drawing/2014/main" id="{AFE6F9C3-E704-C078-5BA9-01D2E89981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64450" y="4738688"/>
              <a:ext cx="1147763" cy="24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600" b="1">
                  <a:ea typeface="MS PGothic" panose="020B0600070205080204" pitchFamily="34" charset="-128"/>
                </a:rPr>
                <a:t>(Metal Set HTA)</a:t>
              </a:r>
              <a:endParaRPr lang="ja-JP" altLang="de-DE" sz="600" b="1">
                <a:ea typeface="MS PGothic" panose="020B0600070205080204" pitchFamily="34" charset="-128"/>
              </a:endParaRPr>
            </a:p>
          </p:txBody>
        </p:sp>
      </p:grpSp>
      <p:sp>
        <p:nvSpPr>
          <p:cNvPr id="58" name="Text Box 72">
            <a:extLst>
              <a:ext uri="{FF2B5EF4-FFF2-40B4-BE49-F238E27FC236}">
                <a16:creationId xmlns:a16="http://schemas.microsoft.com/office/drawing/2014/main" id="{C018C3FB-47BE-2C56-B52C-8674A7B7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25538"/>
            <a:ext cx="29432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400" b="1"/>
              <a:t>Fém töltésű epoxik</a:t>
            </a:r>
          </a:p>
        </p:txBody>
      </p:sp>
      <p:sp>
        <p:nvSpPr>
          <p:cNvPr id="59" name="Text Box 73">
            <a:extLst>
              <a:ext uri="{FF2B5EF4-FFF2-40B4-BE49-F238E27FC236}">
                <a16:creationId xmlns:a16="http://schemas.microsoft.com/office/drawing/2014/main" id="{14D94414-42DD-4FC4-15A5-F5A9CBED6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404814"/>
            <a:ext cx="6840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00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9" descr="C:\Users\Sarah\Desktop\CIMG0610.jpg">
            <a:extLst>
              <a:ext uri="{FF2B5EF4-FFF2-40B4-BE49-F238E27FC236}">
                <a16:creationId xmlns:a16="http://schemas.microsoft.com/office/drawing/2014/main" id="{E0289948-C8B5-AE59-99E3-613E0A25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2" y="0"/>
            <a:ext cx="8143934" cy="611007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38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B9DCAB7-1DBE-57E7-8EBF-4689AB51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052514"/>
            <a:ext cx="8351837" cy="390525"/>
          </a:xfrm>
        </p:spPr>
        <p:txBody>
          <a:bodyPr/>
          <a:lstStyle/>
          <a:p>
            <a:pPr eaLnBrk="1" hangingPunct="1"/>
            <a:r>
              <a:rPr lang="hu-HU" altLang="hu-HU" sz="2400">
                <a:solidFill>
                  <a:schemeClr val="tx1"/>
                </a:solidFill>
                <a:sym typeface="Arial" panose="020B0604020202020204" pitchFamily="34" charset="0"/>
              </a:rPr>
              <a:t>Polimer kompozit v</a:t>
            </a:r>
            <a:r>
              <a:rPr lang="de-DE" altLang="hu-HU" sz="2400">
                <a:solidFill>
                  <a:schemeClr val="tx1"/>
                </a:solidFill>
                <a:sym typeface="Arial" panose="020B0604020202020204" pitchFamily="34" charset="0"/>
              </a:rPr>
              <a:t>édőbevonatok és bevonó</a:t>
            </a:r>
            <a:r>
              <a:rPr lang="hu-HU" altLang="hu-HU" sz="240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lang="de-DE" altLang="hu-HU" sz="2400">
                <a:solidFill>
                  <a:schemeClr val="tx1"/>
                </a:solidFill>
                <a:sym typeface="Arial" panose="020B0604020202020204" pitchFamily="34" charset="0"/>
              </a:rPr>
              <a:t>anyagok</a:t>
            </a:r>
          </a:p>
        </p:txBody>
      </p:sp>
      <p:grpSp>
        <p:nvGrpSpPr>
          <p:cNvPr id="4" name="Csoportba foglalás 2">
            <a:extLst>
              <a:ext uri="{FF2B5EF4-FFF2-40B4-BE49-F238E27FC236}">
                <a16:creationId xmlns:a16="http://schemas.microsoft.com/office/drawing/2014/main" id="{93FE5C7A-04AA-7B45-3445-6E84D6C21306}"/>
              </a:ext>
            </a:extLst>
          </p:cNvPr>
          <p:cNvGrpSpPr>
            <a:grpSpLocks/>
          </p:cNvGrpSpPr>
          <p:nvPr/>
        </p:nvGrpSpPr>
        <p:grpSpPr bwMode="auto">
          <a:xfrm>
            <a:off x="1814513" y="1470026"/>
            <a:ext cx="8462962" cy="4608513"/>
            <a:chOff x="395288" y="1628775"/>
            <a:chExt cx="8462962" cy="4608513"/>
          </a:xfrm>
        </p:grpSpPr>
        <p:sp>
          <p:nvSpPr>
            <p:cNvPr id="5" name="Rechteck 69">
              <a:extLst>
                <a:ext uri="{FF2B5EF4-FFF2-40B4-BE49-F238E27FC236}">
                  <a16:creationId xmlns:a16="http://schemas.microsoft.com/office/drawing/2014/main" id="{C4202BC7-E402-99B7-7D21-7D6712307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1628775"/>
              <a:ext cx="8462962" cy="4608513"/>
            </a:xfrm>
            <a:prstGeom prst="rect">
              <a:avLst/>
            </a:prstGeom>
            <a:solidFill>
              <a:srgbClr val="DEA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pic>
          <p:nvPicPr>
            <p:cNvPr id="6" name="Grafik 31">
              <a:extLst>
                <a:ext uri="{FF2B5EF4-FFF2-40B4-BE49-F238E27FC236}">
                  <a16:creationId xmlns:a16="http://schemas.microsoft.com/office/drawing/2014/main" id="{B94BA1DB-EAE1-D896-5147-B0536E87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763" y="4992688"/>
              <a:ext cx="946150" cy="119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30">
              <a:extLst>
                <a:ext uri="{FF2B5EF4-FFF2-40B4-BE49-F238E27FC236}">
                  <a16:creationId xmlns:a16="http://schemas.microsoft.com/office/drawing/2014/main" id="{E1720549-E3E4-22FC-02FB-3FF79E5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363" y="4987925"/>
              <a:ext cx="944562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29">
              <a:extLst>
                <a:ext uri="{FF2B5EF4-FFF2-40B4-BE49-F238E27FC236}">
                  <a16:creationId xmlns:a16="http://schemas.microsoft.com/office/drawing/2014/main" id="{D1791547-7CC8-94BB-50E6-43489FDB1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775" y="4978400"/>
              <a:ext cx="942975" cy="1217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28">
              <a:extLst>
                <a:ext uri="{FF2B5EF4-FFF2-40B4-BE49-F238E27FC236}">
                  <a16:creationId xmlns:a16="http://schemas.microsoft.com/office/drawing/2014/main" id="{5428DB05-6F91-292E-EBCB-B7EC9C84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900" y="4983163"/>
              <a:ext cx="944563" cy="120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27">
              <a:extLst>
                <a:ext uri="{FF2B5EF4-FFF2-40B4-BE49-F238E27FC236}">
                  <a16:creationId xmlns:a16="http://schemas.microsoft.com/office/drawing/2014/main" id="{2ABEF64C-E127-479B-6DB5-8F081CCEE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63" y="4987925"/>
              <a:ext cx="944562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26">
              <a:extLst>
                <a:ext uri="{FF2B5EF4-FFF2-40B4-BE49-F238E27FC236}">
                  <a16:creationId xmlns:a16="http://schemas.microsoft.com/office/drawing/2014/main" id="{E8568ED2-61F0-BA6B-4556-DC385F0B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00" y="4987925"/>
              <a:ext cx="944563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25">
              <a:extLst>
                <a:ext uri="{FF2B5EF4-FFF2-40B4-BE49-F238E27FC236}">
                  <a16:creationId xmlns:a16="http://schemas.microsoft.com/office/drawing/2014/main" id="{364B5C8E-B125-C116-B150-39CE5622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975" y="4983163"/>
              <a:ext cx="942975" cy="120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Grafik 24">
              <a:extLst>
                <a:ext uri="{FF2B5EF4-FFF2-40B4-BE49-F238E27FC236}">
                  <a16:creationId xmlns:a16="http://schemas.microsoft.com/office/drawing/2014/main" id="{FB1E15B9-6F1A-6EB5-AF18-5189F03E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" y="4987925"/>
              <a:ext cx="944563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4">
              <a:extLst>
                <a:ext uri="{FF2B5EF4-FFF2-40B4-BE49-F238E27FC236}">
                  <a16:creationId xmlns:a16="http://schemas.microsoft.com/office/drawing/2014/main" id="{3F3839E1-278F-ABEC-ADAF-02AE29F16F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9175" y="2039938"/>
              <a:ext cx="3175" cy="243681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erade Verbindung 4">
              <a:extLst>
                <a:ext uri="{FF2B5EF4-FFF2-40B4-BE49-F238E27FC236}">
                  <a16:creationId xmlns:a16="http://schemas.microsoft.com/office/drawing/2014/main" id="{49BA3A99-662C-F713-CC7B-854B0E3388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47875" y="1963738"/>
              <a:ext cx="1588" cy="24384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erade Verbindung 4">
              <a:extLst>
                <a:ext uri="{FF2B5EF4-FFF2-40B4-BE49-F238E27FC236}">
                  <a16:creationId xmlns:a16="http://schemas.microsoft.com/office/drawing/2014/main" id="{68B990F1-3D64-7734-AF74-EC20FFAA89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73400" y="2608263"/>
              <a:ext cx="4763" cy="183356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erade Verbindung 4">
              <a:extLst>
                <a:ext uri="{FF2B5EF4-FFF2-40B4-BE49-F238E27FC236}">
                  <a16:creationId xmlns:a16="http://schemas.microsoft.com/office/drawing/2014/main" id="{27C5BA06-132E-AA47-CB78-9ED262D9F9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08450" y="2608263"/>
              <a:ext cx="0" cy="197802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erade Verbindung 4">
              <a:extLst>
                <a:ext uri="{FF2B5EF4-FFF2-40B4-BE49-F238E27FC236}">
                  <a16:creationId xmlns:a16="http://schemas.microsoft.com/office/drawing/2014/main" id="{61FE6C94-931A-EA94-7ECD-D4A5039475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32388" y="2608263"/>
              <a:ext cx="0" cy="179387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erade Verbindung 4">
              <a:extLst>
                <a:ext uri="{FF2B5EF4-FFF2-40B4-BE49-F238E27FC236}">
                  <a16:creationId xmlns:a16="http://schemas.microsoft.com/office/drawing/2014/main" id="{DC791000-CEBC-3AEE-29C5-9914F0AF38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92963" y="2527300"/>
              <a:ext cx="0" cy="19812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erade Verbindung 4">
              <a:extLst>
                <a:ext uri="{FF2B5EF4-FFF2-40B4-BE49-F238E27FC236}">
                  <a16:creationId xmlns:a16="http://schemas.microsoft.com/office/drawing/2014/main" id="{C89ED0EE-2B2D-E422-0451-5088C9A5AD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18488" y="2527300"/>
              <a:ext cx="0" cy="2020888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Richtungspfeil 98">
              <a:extLst>
                <a:ext uri="{FF2B5EF4-FFF2-40B4-BE49-F238E27FC236}">
                  <a16:creationId xmlns:a16="http://schemas.microsoft.com/office/drawing/2014/main" id="{75202A6A-74F3-CDB7-7BC7-5C70FA9BB8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8007" y="4134643"/>
              <a:ext cx="927100" cy="944563"/>
            </a:xfrm>
            <a:custGeom>
              <a:avLst/>
              <a:gdLst>
                <a:gd name="T0" fmla="*/ 3 w 998437"/>
                <a:gd name="T1" fmla="*/ 1495 h 935037"/>
                <a:gd name="T2" fmla="*/ 564613 w 998437"/>
                <a:gd name="T3" fmla="*/ 0 h 935037"/>
                <a:gd name="T4" fmla="*/ 620047 w 998437"/>
                <a:gd name="T5" fmla="*/ 421821 h 935037"/>
                <a:gd name="T6" fmla="*/ 564613 w 998437"/>
                <a:gd name="T7" fmla="*/ 826205 h 935037"/>
                <a:gd name="T8" fmla="*/ 0 w 998437"/>
                <a:gd name="T9" fmla="*/ 826203 h 935037"/>
                <a:gd name="T10" fmla="*/ 3 w 998437"/>
                <a:gd name="T11" fmla="*/ 149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22" name="Rechteck 69">
              <a:extLst>
                <a:ext uri="{FF2B5EF4-FFF2-40B4-BE49-F238E27FC236}">
                  <a16:creationId xmlns:a16="http://schemas.microsoft.com/office/drawing/2014/main" id="{EBE68D90-9439-888D-9CDC-A93D6489A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00" y="1727200"/>
              <a:ext cx="1974850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3" name="Rechteck 69">
              <a:extLst>
                <a:ext uri="{FF2B5EF4-FFF2-40B4-BE49-F238E27FC236}">
                  <a16:creationId xmlns:a16="http://schemas.microsoft.com/office/drawing/2014/main" id="{F0D4F28B-3B28-68E9-19BA-D83CBDD51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500" y="1727200"/>
              <a:ext cx="6089650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grpSp>
          <p:nvGrpSpPr>
            <p:cNvPr id="24" name="Gruppieren 6">
              <a:extLst>
                <a:ext uri="{FF2B5EF4-FFF2-40B4-BE49-F238E27FC236}">
                  <a16:creationId xmlns:a16="http://schemas.microsoft.com/office/drawing/2014/main" id="{850B81D2-54B3-9C4C-D469-B6C7A1C94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100" y="2911475"/>
              <a:ext cx="8145463" cy="1160463"/>
              <a:chOff x="1548000" y="3204663"/>
              <a:chExt cx="6981638" cy="973139"/>
            </a:xfrm>
          </p:grpSpPr>
          <p:sp>
            <p:nvSpPr>
              <p:cNvPr id="62" name="Rechteck 69">
                <a:extLst>
                  <a:ext uri="{FF2B5EF4-FFF2-40B4-BE49-F238E27FC236}">
                    <a16:creationId xmlns:a16="http://schemas.microsoft.com/office/drawing/2014/main" id="{93A14E18-7A1D-D02C-32FF-0730776A5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9638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3" name="Rechteck 69">
                <a:extLst>
                  <a:ext uri="{FF2B5EF4-FFF2-40B4-BE49-F238E27FC236}">
                    <a16:creationId xmlns:a16="http://schemas.microsoft.com/office/drawing/2014/main" id="{E1B6C640-14E3-748B-A605-AEFB0CB09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0000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4" name="Rechteck 69">
                <a:extLst>
                  <a:ext uri="{FF2B5EF4-FFF2-40B4-BE49-F238E27FC236}">
                    <a16:creationId xmlns:a16="http://schemas.microsoft.com/office/drawing/2014/main" id="{3D0C0FEB-2ED3-C788-B53C-D3355CB23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8000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5" name="Rechteck 69">
                <a:extLst>
                  <a:ext uri="{FF2B5EF4-FFF2-40B4-BE49-F238E27FC236}">
                    <a16:creationId xmlns:a16="http://schemas.microsoft.com/office/drawing/2014/main" id="{9D41D05E-9B98-E53E-2C4E-5788B7DB9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000" y="3204664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6" name="Rechteck 69">
                <a:extLst>
                  <a:ext uri="{FF2B5EF4-FFF2-40B4-BE49-F238E27FC236}">
                    <a16:creationId xmlns:a16="http://schemas.microsoft.com/office/drawing/2014/main" id="{5906CC3B-1B80-C619-DB6E-E0D74DC6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4000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7" name="Rechteck 69">
                <a:extLst>
                  <a:ext uri="{FF2B5EF4-FFF2-40B4-BE49-F238E27FC236}">
                    <a16:creationId xmlns:a16="http://schemas.microsoft.com/office/drawing/2014/main" id="{A1522710-70EA-E6B1-1BCE-7633E9CB4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000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8" name="Rechteck 69">
                <a:extLst>
                  <a:ext uri="{FF2B5EF4-FFF2-40B4-BE49-F238E27FC236}">
                    <a16:creationId xmlns:a16="http://schemas.microsoft.com/office/drawing/2014/main" id="{28ADB6DF-1C85-1683-5298-CEB98AF73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0000" y="3204663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  <p:sp>
            <p:nvSpPr>
              <p:cNvPr id="69" name="Rechteck 69">
                <a:extLst>
                  <a:ext uri="{FF2B5EF4-FFF2-40B4-BE49-F238E27FC236}">
                    <a16:creationId xmlns:a16="http://schemas.microsoft.com/office/drawing/2014/main" id="{5567B735-6C81-670D-8A05-603262EAA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000" y="3204665"/>
                <a:ext cx="810000" cy="973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l" eaLnBrk="0" hangingPunct="0"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1"/>
                  </a:buClr>
                  <a:buSzPct val="12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Clr>
                    <a:schemeClr val="tx2"/>
                  </a:buClr>
                  <a:buFontTx/>
                  <a:buNone/>
                </a:pPr>
                <a:endParaRPr lang="hu-HU" altLang="hu-HU" sz="1400"/>
              </a:p>
            </p:txBody>
          </p:sp>
        </p:grpSp>
        <p:sp>
          <p:nvSpPr>
            <p:cNvPr id="25" name="Richtungspfeil 98">
              <a:extLst>
                <a:ext uri="{FF2B5EF4-FFF2-40B4-BE49-F238E27FC236}">
                  <a16:creationId xmlns:a16="http://schemas.microsoft.com/office/drawing/2014/main" id="{BC769529-964A-FCD4-5A4D-019EB78FEC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86707" y="4134643"/>
              <a:ext cx="927100" cy="944563"/>
            </a:xfrm>
            <a:custGeom>
              <a:avLst/>
              <a:gdLst>
                <a:gd name="T0" fmla="*/ 3 w 998437"/>
                <a:gd name="T1" fmla="*/ 1495 h 935037"/>
                <a:gd name="T2" fmla="*/ 564613 w 998437"/>
                <a:gd name="T3" fmla="*/ 0 h 935037"/>
                <a:gd name="T4" fmla="*/ 620047 w 998437"/>
                <a:gd name="T5" fmla="*/ 421821 h 935037"/>
                <a:gd name="T6" fmla="*/ 564613 w 998437"/>
                <a:gd name="T7" fmla="*/ 826205 h 935037"/>
                <a:gd name="T8" fmla="*/ 0 w 998437"/>
                <a:gd name="T9" fmla="*/ 826203 h 935037"/>
                <a:gd name="T10" fmla="*/ 3 w 998437"/>
                <a:gd name="T11" fmla="*/ 149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26" name="Rechteck 69">
              <a:extLst>
                <a:ext uri="{FF2B5EF4-FFF2-40B4-BE49-F238E27FC236}">
                  <a16:creationId xmlns:a16="http://schemas.microsoft.com/office/drawing/2014/main" id="{E9DCC330-F987-42A5-B381-2A115DC98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8" y="2378075"/>
              <a:ext cx="950912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7" name="Rechteck 69">
              <a:extLst>
                <a:ext uri="{FF2B5EF4-FFF2-40B4-BE49-F238E27FC236}">
                  <a16:creationId xmlns:a16="http://schemas.microsoft.com/office/drawing/2014/main" id="{54F1A80F-A766-0C30-F543-A2913F943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2378075"/>
              <a:ext cx="950912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8" name="Rechteck 69">
              <a:extLst>
                <a:ext uri="{FF2B5EF4-FFF2-40B4-BE49-F238E27FC236}">
                  <a16:creationId xmlns:a16="http://schemas.microsoft.com/office/drawing/2014/main" id="{74BC4588-F859-5591-1A32-BA9BE0821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313" y="2349500"/>
              <a:ext cx="4029075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sp>
          <p:nvSpPr>
            <p:cNvPr id="29" name="Rechteck 69">
              <a:extLst>
                <a:ext uri="{FF2B5EF4-FFF2-40B4-BE49-F238E27FC236}">
                  <a16:creationId xmlns:a16="http://schemas.microsoft.com/office/drawing/2014/main" id="{73E12D10-F15B-0118-B2C6-3E8022D6C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588" y="2349500"/>
              <a:ext cx="1971675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2"/>
                </a:buClr>
                <a:buFontTx/>
                <a:buNone/>
              </a:pPr>
              <a:endParaRPr lang="hu-HU" altLang="hu-HU"/>
            </a:p>
          </p:txBody>
        </p:sp>
        <p:cxnSp>
          <p:nvCxnSpPr>
            <p:cNvPr id="30" name="Gerade Verbindung 4">
              <a:extLst>
                <a:ext uri="{FF2B5EF4-FFF2-40B4-BE49-F238E27FC236}">
                  <a16:creationId xmlns:a16="http://schemas.microsoft.com/office/drawing/2014/main" id="{2D832739-FF5C-51E1-8079-AF4E69BA23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72200" y="2608263"/>
              <a:ext cx="0" cy="179387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Gerade Verbindung 4">
              <a:extLst>
                <a:ext uri="{FF2B5EF4-FFF2-40B4-BE49-F238E27FC236}">
                  <a16:creationId xmlns:a16="http://schemas.microsoft.com/office/drawing/2014/main" id="{1931F5F9-077A-3B19-CEC2-2E8C0374A8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08513" y="2289175"/>
              <a:ext cx="3097212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Gerade Verbindung 4">
              <a:extLst>
                <a:ext uri="{FF2B5EF4-FFF2-40B4-BE49-F238E27FC236}">
                  <a16:creationId xmlns:a16="http://schemas.microsoft.com/office/drawing/2014/main" id="{AB211A18-1041-A1D6-FAEA-074D2821B1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08513" y="2279650"/>
              <a:ext cx="0" cy="404813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Gerade Verbindung 4">
              <a:extLst>
                <a:ext uri="{FF2B5EF4-FFF2-40B4-BE49-F238E27FC236}">
                  <a16:creationId xmlns:a16="http://schemas.microsoft.com/office/drawing/2014/main" id="{16CBD578-9DB3-C1FA-9575-1CF93DC97F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96200" y="2279650"/>
              <a:ext cx="0" cy="404813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ichtungspfeil 98">
              <a:extLst>
                <a:ext uri="{FF2B5EF4-FFF2-40B4-BE49-F238E27FC236}">
                  <a16:creationId xmlns:a16="http://schemas.microsoft.com/office/drawing/2014/main" id="{B18011CA-6A05-9482-0854-4F78F2C3BA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11438" y="4133850"/>
              <a:ext cx="927100" cy="946150"/>
            </a:xfrm>
            <a:custGeom>
              <a:avLst/>
              <a:gdLst>
                <a:gd name="T0" fmla="*/ 3 w 998437"/>
                <a:gd name="T1" fmla="*/ 1500 h 935037"/>
                <a:gd name="T2" fmla="*/ 564613 w 998437"/>
                <a:gd name="T3" fmla="*/ 0 h 935037"/>
                <a:gd name="T4" fmla="*/ 620047 w 998437"/>
                <a:gd name="T5" fmla="*/ 423240 h 935037"/>
                <a:gd name="T6" fmla="*/ 564613 w 998437"/>
                <a:gd name="T7" fmla="*/ 828984 h 935037"/>
                <a:gd name="T8" fmla="*/ 0 w 998437"/>
                <a:gd name="T9" fmla="*/ 828982 h 935037"/>
                <a:gd name="T10" fmla="*/ 3 w 998437"/>
                <a:gd name="T11" fmla="*/ 150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5" name="Richtungspfeil 98">
              <a:extLst>
                <a:ext uri="{FF2B5EF4-FFF2-40B4-BE49-F238E27FC236}">
                  <a16:creationId xmlns:a16="http://schemas.microsoft.com/office/drawing/2014/main" id="{B61DD11C-AF68-D70C-CE39-DDFBA78EB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33788" y="4133850"/>
              <a:ext cx="927100" cy="946150"/>
            </a:xfrm>
            <a:custGeom>
              <a:avLst/>
              <a:gdLst>
                <a:gd name="T0" fmla="*/ 3 w 998437"/>
                <a:gd name="T1" fmla="*/ 1500 h 935037"/>
                <a:gd name="T2" fmla="*/ 564613 w 998437"/>
                <a:gd name="T3" fmla="*/ 0 h 935037"/>
                <a:gd name="T4" fmla="*/ 620047 w 998437"/>
                <a:gd name="T5" fmla="*/ 423240 h 935037"/>
                <a:gd name="T6" fmla="*/ 564613 w 998437"/>
                <a:gd name="T7" fmla="*/ 828984 h 935037"/>
                <a:gd name="T8" fmla="*/ 0 w 998437"/>
                <a:gd name="T9" fmla="*/ 828982 h 935037"/>
                <a:gd name="T10" fmla="*/ 3 w 998437"/>
                <a:gd name="T11" fmla="*/ 150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6" name="Richtungspfeil 98">
              <a:extLst>
                <a:ext uri="{FF2B5EF4-FFF2-40B4-BE49-F238E27FC236}">
                  <a16:creationId xmlns:a16="http://schemas.microsoft.com/office/drawing/2014/main" id="{7E7AE6DB-7D2E-19D8-F0B0-EC3C51E14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0425" y="4133850"/>
              <a:ext cx="927100" cy="946150"/>
            </a:xfrm>
            <a:custGeom>
              <a:avLst/>
              <a:gdLst>
                <a:gd name="T0" fmla="*/ 3 w 998437"/>
                <a:gd name="T1" fmla="*/ 1500 h 935037"/>
                <a:gd name="T2" fmla="*/ 564613 w 998437"/>
                <a:gd name="T3" fmla="*/ 0 h 935037"/>
                <a:gd name="T4" fmla="*/ 620047 w 998437"/>
                <a:gd name="T5" fmla="*/ 423240 h 935037"/>
                <a:gd name="T6" fmla="*/ 564613 w 998437"/>
                <a:gd name="T7" fmla="*/ 828984 h 935037"/>
                <a:gd name="T8" fmla="*/ 0 w 998437"/>
                <a:gd name="T9" fmla="*/ 828982 h 935037"/>
                <a:gd name="T10" fmla="*/ 3 w 998437"/>
                <a:gd name="T11" fmla="*/ 150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7" name="Richtungspfeil 98">
              <a:extLst>
                <a:ext uri="{FF2B5EF4-FFF2-40B4-BE49-F238E27FC236}">
                  <a16:creationId xmlns:a16="http://schemas.microsoft.com/office/drawing/2014/main" id="{E00D8473-C7EB-B018-9A28-FA6C9B26E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02301" y="4135437"/>
              <a:ext cx="927100" cy="942975"/>
            </a:xfrm>
            <a:custGeom>
              <a:avLst/>
              <a:gdLst>
                <a:gd name="T0" fmla="*/ 3 w 998437"/>
                <a:gd name="T1" fmla="*/ 1490 h 935037"/>
                <a:gd name="T2" fmla="*/ 564613 w 998437"/>
                <a:gd name="T3" fmla="*/ 0 h 935037"/>
                <a:gd name="T4" fmla="*/ 620047 w 998437"/>
                <a:gd name="T5" fmla="*/ 420404 h 935037"/>
                <a:gd name="T6" fmla="*/ 564613 w 998437"/>
                <a:gd name="T7" fmla="*/ 823430 h 935037"/>
                <a:gd name="T8" fmla="*/ 0 w 998437"/>
                <a:gd name="T9" fmla="*/ 823428 h 935037"/>
                <a:gd name="T10" fmla="*/ 3 w 998437"/>
                <a:gd name="T11" fmla="*/ 1490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8" name="Richtungspfeil 98">
              <a:extLst>
                <a:ext uri="{FF2B5EF4-FFF2-40B4-BE49-F238E27FC236}">
                  <a16:creationId xmlns:a16="http://schemas.microsoft.com/office/drawing/2014/main" id="{53255622-00F3-FBAC-5556-9797A89699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0682" y="4134643"/>
              <a:ext cx="927100" cy="944563"/>
            </a:xfrm>
            <a:custGeom>
              <a:avLst/>
              <a:gdLst>
                <a:gd name="T0" fmla="*/ 3 w 998437"/>
                <a:gd name="T1" fmla="*/ 1495 h 935037"/>
                <a:gd name="T2" fmla="*/ 564613 w 998437"/>
                <a:gd name="T3" fmla="*/ 0 h 935037"/>
                <a:gd name="T4" fmla="*/ 620047 w 998437"/>
                <a:gd name="T5" fmla="*/ 421821 h 935037"/>
                <a:gd name="T6" fmla="*/ 564613 w 998437"/>
                <a:gd name="T7" fmla="*/ 826205 h 935037"/>
                <a:gd name="T8" fmla="*/ 0 w 998437"/>
                <a:gd name="T9" fmla="*/ 826203 h 935037"/>
                <a:gd name="T10" fmla="*/ 3 w 998437"/>
                <a:gd name="T11" fmla="*/ 149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39" name="Richtungspfeil 98">
              <a:extLst>
                <a:ext uri="{FF2B5EF4-FFF2-40B4-BE49-F238E27FC236}">
                  <a16:creationId xmlns:a16="http://schemas.microsoft.com/office/drawing/2014/main" id="{E8E96BD7-0ED8-E182-6DA3-F44DA64853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763669" y="4134644"/>
              <a:ext cx="927100" cy="944562"/>
            </a:xfrm>
            <a:custGeom>
              <a:avLst/>
              <a:gdLst>
                <a:gd name="T0" fmla="*/ 3 w 998437"/>
                <a:gd name="T1" fmla="*/ 1495 h 935037"/>
                <a:gd name="T2" fmla="*/ 564613 w 998437"/>
                <a:gd name="T3" fmla="*/ 0 h 935037"/>
                <a:gd name="T4" fmla="*/ 620047 w 998437"/>
                <a:gd name="T5" fmla="*/ 421821 h 935037"/>
                <a:gd name="T6" fmla="*/ 564613 w 998437"/>
                <a:gd name="T7" fmla="*/ 826203 h 935037"/>
                <a:gd name="T8" fmla="*/ 0 w 998437"/>
                <a:gd name="T9" fmla="*/ 826201 h 935037"/>
                <a:gd name="T10" fmla="*/ 3 w 998437"/>
                <a:gd name="T11" fmla="*/ 1495 h 9350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437"/>
                <a:gd name="T19" fmla="*/ 0 h 935037"/>
                <a:gd name="T20" fmla="*/ 998437 w 998437"/>
                <a:gd name="T21" fmla="*/ 935037 h 9350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437" h="935037">
                  <a:moveTo>
                    <a:pt x="4" y="1692"/>
                  </a:moveTo>
                  <a:lnTo>
                    <a:pt x="909175" y="0"/>
                  </a:lnTo>
                  <a:lnTo>
                    <a:pt x="998437" y="477385"/>
                  </a:lnTo>
                  <a:lnTo>
                    <a:pt x="909175" y="935037"/>
                  </a:lnTo>
                  <a:lnTo>
                    <a:pt x="0" y="935035"/>
                  </a:lnTo>
                  <a:cubicBezTo>
                    <a:pt x="0" y="620746"/>
                    <a:pt x="4" y="315981"/>
                    <a:pt x="4" y="1692"/>
                  </a:cubicBezTo>
                  <a:close/>
                </a:path>
              </a:pathLst>
            </a:custGeom>
            <a:solidFill>
              <a:srgbClr val="F5E4C7"/>
            </a:solidFill>
            <a:ln>
              <a:noFill/>
            </a:ln>
            <a:effectLst>
              <a:outerShdw algn="ctr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lIns="90000" tIns="46800" rIns="90000" bIns="46800" anchor="ctr"/>
            <a:lstStyle/>
            <a:p>
              <a:endParaRPr lang="hu-HU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CC2B7AB2-E1EF-FDE8-731A-F879F48DB1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46100" y="4143375"/>
              <a:ext cx="946150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7277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9856BC76-9804-F1AA-9AC6-FE949315BF2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76388" y="4143375"/>
              <a:ext cx="944562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7266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41EBDD72-4883-F6CA-7D0E-2098B5BD7D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50863" y="2908300"/>
              <a:ext cx="944562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Ecsetel</a:t>
              </a:r>
              <a:r>
                <a:rPr lang="hu-HU" altLang="de-DE" sz="1400" b="1"/>
                <a:t>-</a:t>
              </a:r>
              <a:r>
                <a:rPr lang="en-US" altLang="de-DE" sz="1400" b="1">
                  <a:ea typeface="MS PGothic" panose="020B0600070205080204" pitchFamily="34" charset="-128"/>
                </a:rPr>
                <a:t>hető 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71DA60C3-177E-1319-8274-5FC0A54FE5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76388" y="2911475"/>
              <a:ext cx="944562" cy="116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Szórható bevonat</a:t>
              </a:r>
              <a:r>
                <a:rPr lang="hu-HU" altLang="de-DE" sz="1400" b="1">
                  <a:ea typeface="MS PGothic" panose="020B0600070205080204" pitchFamily="34" charset="-128"/>
                </a:rPr>
                <a:t> 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4" name="Rectangle 13">
              <a:extLst>
                <a:ext uri="{FF2B5EF4-FFF2-40B4-BE49-F238E27FC236}">
                  <a16:creationId xmlns:a16="http://schemas.microsoft.com/office/drawing/2014/main" id="{5757C27D-4837-9BA4-3E23-36999FC52F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03500" y="2911475"/>
              <a:ext cx="946150" cy="116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Szórható kerámia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Szórható 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DD8E9015-50C0-139F-D1F6-5EB4433FE3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33788" y="2911475"/>
              <a:ext cx="944562" cy="116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Ecsetel</a:t>
              </a:r>
              <a:r>
                <a:rPr lang="hu-HU" altLang="ja-JP" sz="1400" b="1"/>
                <a:t>-</a:t>
              </a:r>
              <a:r>
                <a:rPr lang="en-US" altLang="ja-JP" sz="1400" b="1">
                  <a:ea typeface="MS PGothic" panose="020B0600070205080204" pitchFamily="34" charset="-128"/>
                </a:rPr>
                <a:t>hető kerámia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BA4C620C-9063-6ED2-F6DC-C8D1535920B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660900" y="2908300"/>
              <a:ext cx="946150" cy="116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Hőálló ecsetel</a:t>
              </a:r>
              <a:r>
                <a:rPr lang="hu-HU" altLang="ja-JP" sz="1400" b="1"/>
                <a:t>-</a:t>
              </a:r>
              <a:r>
                <a:rPr lang="en-US" altLang="ja-JP" sz="1400" b="1">
                  <a:ea typeface="MS PGothic" panose="020B0600070205080204" pitchFamily="34" charset="-128"/>
                </a:rPr>
                <a:t>hető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kerámia 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4E0255EF-50BE-E0B1-0BBB-0F2A0CC6BD8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23063" y="2911475"/>
              <a:ext cx="942975" cy="116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 kerámia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8" name="Rectangle 13">
              <a:extLst>
                <a:ext uri="{FF2B5EF4-FFF2-40B4-BE49-F238E27FC236}">
                  <a16:creationId xmlns:a16="http://schemas.microsoft.com/office/drawing/2014/main" id="{DFDDA5C6-3CA7-5844-40B8-660F0E7FBD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48588" y="2908300"/>
              <a:ext cx="942975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hu-HU" altLang="ja-JP" sz="1400" b="1"/>
                <a:t>Ütésálló</a:t>
              </a:r>
              <a:endParaRPr lang="en-US" altLang="ja-JP" sz="1400" b="1">
                <a:ea typeface="MS PGothic" panose="020B0600070205080204" pitchFamily="34" charset="-128"/>
              </a:endParaRP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kerámia 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AF6F58AA-6D93-DFB2-B3E1-8F621D622F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73088" y="1700213"/>
              <a:ext cx="1974850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Vegyi anyagok hatá</a:t>
              </a:r>
              <a:r>
                <a:rPr lang="hu-HU" altLang="de-DE" sz="1400" b="1"/>
                <a:t>-</a:t>
              </a:r>
              <a:r>
                <a:rPr lang="en-US" altLang="de-DE" sz="1400" b="1">
                  <a:ea typeface="MS PGothic" panose="020B0600070205080204" pitchFamily="34" charset="-128"/>
                </a:rPr>
                <a:t>saitól és korróziótól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0" name="Rectangle 13">
              <a:extLst>
                <a:ext uri="{FF2B5EF4-FFF2-40B4-BE49-F238E27FC236}">
                  <a16:creationId xmlns:a16="http://schemas.microsoft.com/office/drawing/2014/main" id="{81128795-58DE-0D23-C7B1-866B01804B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50" y="2378075"/>
              <a:ext cx="95091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de-DE" altLang="ja-JP" sz="1400" b="1">
                  <a:ea typeface="MS PGothic" panose="020B0600070205080204" pitchFamily="34" charset="-128"/>
                </a:rPr>
                <a:t>Beton felületek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1" name="Rectangle 13">
              <a:extLst>
                <a:ext uri="{FF2B5EF4-FFF2-40B4-BE49-F238E27FC236}">
                  <a16:creationId xmlns:a16="http://schemas.microsoft.com/office/drawing/2014/main" id="{B6892BD5-2E7B-8973-823D-DF8210CB702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62100" y="2378075"/>
              <a:ext cx="95091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Fém felületek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2" name="Rectangle 13">
              <a:extLst>
                <a:ext uri="{FF2B5EF4-FFF2-40B4-BE49-F238E27FC236}">
                  <a16:creationId xmlns:a16="http://schemas.microsoft.com/office/drawing/2014/main" id="{E04FD51F-C32B-956B-316B-B2D856AADBC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692775" y="2911475"/>
              <a:ext cx="9429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Pneu</a:t>
              </a:r>
              <a:r>
                <a:rPr lang="hu-HU" altLang="ja-JP" sz="1400" b="1">
                  <a:ea typeface="MS PGothic" panose="020B0600070205080204" pitchFamily="34" charset="-128"/>
                </a:rPr>
                <a:t>-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matikus</a:t>
              </a:r>
            </a:p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ja-JP" sz="1400" b="1">
                  <a:ea typeface="MS PGothic" panose="020B0600070205080204" pitchFamily="34" charset="-128"/>
                </a:rPr>
                <a:t>kopásál</a:t>
              </a:r>
              <a:r>
                <a:rPr lang="hu-HU" altLang="ja-JP" sz="1400" b="1"/>
                <a:t>-</a:t>
              </a:r>
              <a:r>
                <a:rPr lang="en-US" altLang="ja-JP" sz="1400" b="1">
                  <a:ea typeface="MS PGothic" panose="020B0600070205080204" pitchFamily="34" charset="-128"/>
                </a:rPr>
                <a:t>ló bevonat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3" name="Rectangle 13">
              <a:extLst>
                <a:ext uri="{FF2B5EF4-FFF2-40B4-BE49-F238E27FC236}">
                  <a16:creationId xmlns:a16="http://schemas.microsoft.com/office/drawing/2014/main" id="{E9A92D21-3A1F-D64E-65A0-2FAA7F1DD3F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10363" y="2378075"/>
              <a:ext cx="1973262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Durva szemcsék okozzák a kopást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id="{540AAB94-8633-9AE7-5C7D-FF1F0D82E5A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01913" y="2378075"/>
              <a:ext cx="4033837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Finom részecskék okozzák a kopást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5" name="Rectangle 13">
              <a:extLst>
                <a:ext uri="{FF2B5EF4-FFF2-40B4-BE49-F238E27FC236}">
                  <a16:creationId xmlns:a16="http://schemas.microsoft.com/office/drawing/2014/main" id="{CB98BD02-9888-18B8-41ED-F25B5A8F0E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32088" y="1700213"/>
              <a:ext cx="6088062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buClr>
                  <a:schemeClr val="tx2"/>
                </a:buClr>
                <a:buFontTx/>
                <a:buNone/>
              </a:pPr>
              <a:r>
                <a:rPr lang="en-US" altLang="de-DE" sz="1400" b="1">
                  <a:ea typeface="MS PGothic" panose="020B0600070205080204" pitchFamily="34" charset="-128"/>
                </a:rPr>
                <a:t>Fém</a:t>
              </a:r>
              <a:r>
                <a:rPr lang="hu-HU" altLang="de-DE" sz="1400" b="1">
                  <a:ea typeface="MS PGothic" panose="020B0600070205080204" pitchFamily="34" charset="-128"/>
                </a:rPr>
                <a:t> </a:t>
              </a:r>
              <a:r>
                <a:rPr lang="en-US" altLang="de-DE" sz="1400" b="1">
                  <a:ea typeface="MS PGothic" panose="020B0600070205080204" pitchFamily="34" charset="-128"/>
                </a:rPr>
                <a:t>felületek kopása és eróziója</a:t>
              </a:r>
              <a:endParaRPr lang="ja-JP" altLang="de-DE" sz="1400" b="1">
                <a:ea typeface="MS PGothic" panose="020B0600070205080204" pitchFamily="34" charset="-128"/>
              </a:endParaRPr>
            </a:p>
          </p:txBody>
        </p:sp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67497E0C-EF5A-E84F-FAFF-782E7ED6FC8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00325" y="4143375"/>
              <a:ext cx="946150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7255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57" name="Rectangle 13">
              <a:extLst>
                <a:ext uri="{FF2B5EF4-FFF2-40B4-BE49-F238E27FC236}">
                  <a16:creationId xmlns:a16="http://schemas.microsoft.com/office/drawing/2014/main" id="{EBA25C59-EBA9-65A4-9830-D08644B76AE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22675" y="4143375"/>
              <a:ext cx="946150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7117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3523F4E-01C1-6541-6DB9-95701C8291C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659313" y="4143375"/>
              <a:ext cx="946150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7234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59" name="Rectangle 13">
              <a:extLst>
                <a:ext uri="{FF2B5EF4-FFF2-40B4-BE49-F238E27FC236}">
                  <a16:creationId xmlns:a16="http://schemas.microsoft.com/office/drawing/2014/main" id="{14298555-0A0A-0DC6-B76C-2D6FBEA7C60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692775" y="4143375"/>
              <a:ext cx="942975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7226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60" name="Rectangle 13">
              <a:extLst>
                <a:ext uri="{FF2B5EF4-FFF2-40B4-BE49-F238E27FC236}">
                  <a16:creationId xmlns:a16="http://schemas.microsoft.com/office/drawing/2014/main" id="{FDADA047-ECDF-B6F5-3A8F-BFB1A227EB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10363" y="4143375"/>
              <a:ext cx="944562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7218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  <p:sp>
          <p:nvSpPr>
            <p:cNvPr id="61" name="Rectangle 13">
              <a:extLst>
                <a:ext uri="{FF2B5EF4-FFF2-40B4-BE49-F238E27FC236}">
                  <a16:creationId xmlns:a16="http://schemas.microsoft.com/office/drawing/2014/main" id="{69F0FDE3-D9C0-1B6D-AB72-6426BA6A9AA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53350" y="4143375"/>
              <a:ext cx="944563" cy="83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buClr>
                  <a:schemeClr val="tx2"/>
                </a:buClr>
                <a:buNone/>
              </a:pPr>
              <a:r>
                <a:rPr lang="en-US" altLang="ja-JP" sz="1200" b="1">
                  <a:ea typeface="MS PGothic" panose="020B0600070205080204" pitchFamily="34" charset="-128"/>
                </a:rPr>
                <a:t>Loctite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 </a:t>
              </a:r>
              <a:r>
                <a:rPr lang="en-US" altLang="ja-JP" sz="1200" b="1">
                  <a:ea typeface="MS PGothic" panose="020B0600070205080204" pitchFamily="34" charset="-128"/>
                </a:rPr>
                <a:t>Nordbak</a:t>
              </a:r>
              <a:r>
                <a:rPr lang="en-US" altLang="ja-JP" sz="1200" b="1" baseline="30000">
                  <a:ea typeface="MS PGothic" panose="020B0600070205080204" pitchFamily="34" charset="-128"/>
                </a:rPr>
                <a:t>®</a:t>
              </a:r>
              <a:r>
                <a:rPr lang="en-US" altLang="ja-JP" sz="1200" b="1">
                  <a:ea typeface="MS PGothic" panose="020B0600070205080204" pitchFamily="34" charset="-128"/>
                </a:rPr>
                <a:t> 7219</a:t>
              </a:r>
              <a:endParaRPr lang="ja-JP" altLang="de-DE" sz="1200" b="1">
                <a:ea typeface="MS PGothic" panose="020B0600070205080204" pitchFamily="34" charset="-128"/>
              </a:endParaRPr>
            </a:p>
          </p:txBody>
        </p:sp>
      </p:grpSp>
      <p:sp>
        <p:nvSpPr>
          <p:cNvPr id="70" name="Text Box 81">
            <a:extLst>
              <a:ext uri="{FF2B5EF4-FFF2-40B4-BE49-F238E27FC236}">
                <a16:creationId xmlns:a16="http://schemas.microsoft.com/office/drawing/2014/main" id="{4A2B460C-DEED-CE92-EC41-12FD5017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404814"/>
            <a:ext cx="6840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0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2939C9D2-681B-50BA-6131-B6DDD8E3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25539"/>
            <a:ext cx="56044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400" b="1"/>
              <a:t>Polimer kompozit alkalmazási példák</a:t>
            </a:r>
          </a:p>
        </p:txBody>
      </p:sp>
      <p:grpSp>
        <p:nvGrpSpPr>
          <p:cNvPr id="4" name="Csoportba foglalás 1">
            <a:extLst>
              <a:ext uri="{FF2B5EF4-FFF2-40B4-BE49-F238E27FC236}">
                <a16:creationId xmlns:a16="http://schemas.microsoft.com/office/drawing/2014/main" id="{E150D5E7-DE42-A212-AE39-12A3763785FD}"/>
              </a:ext>
            </a:extLst>
          </p:cNvPr>
          <p:cNvGrpSpPr>
            <a:grpSpLocks/>
          </p:cNvGrpSpPr>
          <p:nvPr/>
        </p:nvGrpSpPr>
        <p:grpSpPr bwMode="auto">
          <a:xfrm>
            <a:off x="1803401" y="1773238"/>
            <a:ext cx="8366125" cy="4068762"/>
            <a:chOff x="539750" y="2060575"/>
            <a:chExt cx="8366125" cy="4068763"/>
          </a:xfrm>
        </p:grpSpPr>
        <p:pic>
          <p:nvPicPr>
            <p:cNvPr id="5" name="Picture 8" descr="DSCF0066">
              <a:extLst>
                <a:ext uri="{FF2B5EF4-FFF2-40B4-BE49-F238E27FC236}">
                  <a16:creationId xmlns:a16="http://schemas.microsoft.com/office/drawing/2014/main" id="{2228CFC3-81CA-B832-2BB6-C0DF65BAE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2062163"/>
              <a:ext cx="2638425" cy="197961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MVC-490F">
              <a:extLst>
                <a:ext uri="{FF2B5EF4-FFF2-40B4-BE49-F238E27FC236}">
                  <a16:creationId xmlns:a16="http://schemas.microsoft.com/office/drawing/2014/main" id="{3BFACA1E-6817-AD9C-EA1D-B0FFE8E35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4148138"/>
              <a:ext cx="3660775" cy="1978025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Stad Antwerpen Pomp 008">
              <a:extLst>
                <a:ext uri="{FF2B5EF4-FFF2-40B4-BE49-F238E27FC236}">
                  <a16:creationId xmlns:a16="http://schemas.microsoft.com/office/drawing/2014/main" id="{18E95193-660E-CA9C-4DDC-4802C55E7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607" y="2060575"/>
              <a:ext cx="2809875" cy="1978025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DSCN2517">
              <a:extLst>
                <a:ext uri="{FF2B5EF4-FFF2-40B4-BE49-F238E27FC236}">
                  <a16:creationId xmlns:a16="http://schemas.microsoft.com/office/drawing/2014/main" id="{9E21686D-D3A5-5A85-5247-0D8467058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4149725"/>
              <a:ext cx="1825625" cy="1979613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g 384">
              <a:extLst>
                <a:ext uri="{FF2B5EF4-FFF2-40B4-BE49-F238E27FC236}">
                  <a16:creationId xmlns:a16="http://schemas.microsoft.com/office/drawing/2014/main" id="{90FEC5AB-F62E-BC6D-D156-4A5A8036F93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4149725"/>
              <a:ext cx="2592387" cy="1979613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DSC02979">
              <a:extLst>
                <a:ext uri="{FF2B5EF4-FFF2-40B4-BE49-F238E27FC236}">
                  <a16:creationId xmlns:a16="http://schemas.microsoft.com/office/drawing/2014/main" id="{E801A827-6CDF-6A05-B475-7CCECAD0E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2060575"/>
              <a:ext cx="2533650" cy="1979613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AFC1F62E-5AAA-3E01-5668-F07C5F5E2F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925" y="3433763"/>
              <a:ext cx="1541463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járókerék</a:t>
              </a:r>
            </a:p>
          </p:txBody>
        </p:sp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A52B9623-519C-10CC-EA50-BE3AAF05A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475" y="3429000"/>
              <a:ext cx="2301875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szivattyú-fedél</a:t>
              </a:r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840B9C78-9D55-C6B3-3DFF-5745280B7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688" y="2276475"/>
              <a:ext cx="1624012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hőcserélő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46A43631-49EF-944C-C791-652F19C18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363" y="4292600"/>
              <a:ext cx="1995487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szállítócsiga</a:t>
              </a: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2989E6A9-DBF4-6309-61B0-EA19D0FE9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4868863"/>
              <a:ext cx="1658937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csőjavítás</a:t>
              </a: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6974BDD9-0215-D686-4D52-B1F518B91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463" y="4076700"/>
              <a:ext cx="79375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hu-HU" altLang="hu-HU" sz="2400" b="1">
                  <a:solidFill>
                    <a:schemeClr val="bg1"/>
                  </a:solidFill>
                </a:rPr>
                <a:t>-ház</a:t>
              </a:r>
            </a:p>
          </p:txBody>
        </p:sp>
      </p:grpSp>
      <p:sp>
        <p:nvSpPr>
          <p:cNvPr id="17" name="Text Box 19">
            <a:extLst>
              <a:ext uri="{FF2B5EF4-FFF2-40B4-BE49-F238E27FC236}">
                <a16:creationId xmlns:a16="http://schemas.microsoft.com/office/drawing/2014/main" id="{5F8CFABD-F221-F1E7-0EDE-9DB2F86CD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404814"/>
            <a:ext cx="6840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Fémpótlás, fém- és beton-javítás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81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5E08A8F-D840-EAAD-81EF-F1EDAF53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700214"/>
            <a:ext cx="7632700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18B7F01-A7E9-9E68-A753-737F6ECB2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1358" y="306238"/>
            <a:ext cx="9144000" cy="67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sz="2800" dirty="0" err="1"/>
              <a:t>Loctite</a:t>
            </a:r>
            <a:r>
              <a:rPr lang="hu-HU" altLang="hu-HU" sz="2800" dirty="0"/>
              <a:t> pillanatragasztók</a:t>
            </a:r>
            <a:endParaRPr lang="en-US" altLang="hu-HU" sz="2800" dirty="0"/>
          </a:p>
        </p:txBody>
      </p:sp>
    </p:spTree>
    <p:extLst>
      <p:ext uri="{BB962C8B-B14F-4D97-AF65-F5344CB8AC3E}">
        <p14:creationId xmlns:p14="http://schemas.microsoft.com/office/powerpoint/2010/main" val="2122244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2A3026B-983D-48A2-F489-66CD6112D185}"/>
              </a:ext>
            </a:extLst>
          </p:cNvPr>
          <p:cNvSpPr>
            <a:spLocks/>
          </p:cNvSpPr>
          <p:nvPr/>
        </p:nvSpPr>
        <p:spPr bwMode="auto">
          <a:xfrm>
            <a:off x="1728789" y="1844675"/>
            <a:ext cx="56864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9875" indent="-269875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500"/>
              </a:spcAft>
              <a:buClr>
                <a:srgbClr val="7B0101"/>
              </a:buClr>
              <a:buNone/>
            </a:pPr>
            <a:r>
              <a:rPr lang="hu-HU" altLang="hu-HU"/>
              <a:t>Legfontosabb befolyásoló tényezők</a:t>
            </a:r>
            <a:endParaRPr lang="en-US" altLang="hu-HU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F2460F7-D383-28D1-178E-66D05C161DB1}"/>
              </a:ext>
            </a:extLst>
          </p:cNvPr>
          <p:cNvSpPr txBox="1">
            <a:spLocks/>
          </p:cNvSpPr>
          <p:nvPr/>
        </p:nvSpPr>
        <p:spPr bwMode="auto">
          <a:xfrm>
            <a:off x="2135188" y="2781301"/>
            <a:ext cx="13700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hu-HU" altLang="hu-HU" sz="1600"/>
              <a:t>Páratartalom</a:t>
            </a:r>
            <a:endParaRPr lang="en-US" altLang="hu-HU" sz="160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7917BB9-3952-2A21-DB54-7F64E40239D7}"/>
              </a:ext>
            </a:extLst>
          </p:cNvPr>
          <p:cNvSpPr txBox="1">
            <a:spLocks/>
          </p:cNvSpPr>
          <p:nvPr/>
        </p:nvSpPr>
        <p:spPr bwMode="auto">
          <a:xfrm>
            <a:off x="5087939" y="2781301"/>
            <a:ext cx="2130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hu-HU" altLang="hu-HU" sz="1600"/>
              <a:t>Ragasztási résméret</a:t>
            </a:r>
            <a:endParaRPr lang="en-US" altLang="hu-HU" sz="160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2A7DF68C-7CE8-3498-B73D-BA64ACD80861}"/>
              </a:ext>
            </a:extLst>
          </p:cNvPr>
          <p:cNvSpPr txBox="1">
            <a:spLocks/>
          </p:cNvSpPr>
          <p:nvPr/>
        </p:nvSpPr>
        <p:spPr bwMode="auto">
          <a:xfrm>
            <a:off x="8197850" y="2781301"/>
            <a:ext cx="20018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hu-HU" altLang="hu-HU" sz="1600"/>
              <a:t>Ragasztandó anyag</a:t>
            </a:r>
            <a:endParaRPr lang="en-US" altLang="hu-HU" sz="1600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1FAB953-4383-5B29-7D90-D7465DB1E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25538"/>
            <a:ext cx="65198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0000" bIns="0"/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300"/>
              </a:lnSpc>
              <a:buNone/>
            </a:pPr>
            <a:r>
              <a:rPr lang="en-GB" altLang="hu-HU" sz="2400" b="1"/>
              <a:t>C</a:t>
            </a:r>
            <a:r>
              <a:rPr lang="hu-HU" altLang="hu-HU" sz="2400" b="1"/>
              <a:t>ianoakrilát technológia</a:t>
            </a:r>
            <a:endParaRPr lang="en-GB" altLang="hu-HU" sz="2400" b="1"/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7D0D888C-89F2-2AFA-8F9A-75246569A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60350"/>
            <a:ext cx="52562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3200" b="1" dirty="0">
                <a:solidFill>
                  <a:srgbClr val="FF0000"/>
                </a:solidFill>
              </a:rPr>
              <a:t>Ragasztás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grpSp>
        <p:nvGrpSpPr>
          <p:cNvPr id="9" name="Csoportba foglalás 1">
            <a:extLst>
              <a:ext uri="{FF2B5EF4-FFF2-40B4-BE49-F238E27FC236}">
                <a16:creationId xmlns:a16="http://schemas.microsoft.com/office/drawing/2014/main" id="{15B51797-F01A-CEE3-83B1-C8621E50DA5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284539"/>
            <a:ext cx="9144000" cy="2865437"/>
            <a:chOff x="0" y="3284538"/>
            <a:chExt cx="9144000" cy="2865437"/>
          </a:xfrm>
        </p:grpSpPr>
        <p:pic>
          <p:nvPicPr>
            <p:cNvPr id="10" name="Grafik 5" descr="AG11129_humidity_01.png">
              <a:extLst>
                <a:ext uri="{FF2B5EF4-FFF2-40B4-BE49-F238E27FC236}">
                  <a16:creationId xmlns:a16="http://schemas.microsoft.com/office/drawing/2014/main" id="{9F65BBB4-6551-127C-047B-33F9D304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0438"/>
              <a:ext cx="2735263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Untertitel 2">
              <a:extLst>
                <a:ext uri="{FF2B5EF4-FFF2-40B4-BE49-F238E27FC236}">
                  <a16:creationId xmlns:a16="http://schemas.microsoft.com/office/drawing/2014/main" id="{34F5ECD2-DDA9-77DC-0913-44E97D7710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31913" y="3357563"/>
              <a:ext cx="792162" cy="31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EAB200"/>
                  </a:solidFill>
                </a:rPr>
                <a:t>60 %</a:t>
              </a:r>
            </a:p>
          </p:txBody>
        </p:sp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01915462-D1AF-68FC-C7BB-173CBFDC36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95513" y="3716338"/>
              <a:ext cx="7524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00A1DA"/>
                  </a:solidFill>
                </a:rPr>
                <a:t>40 %</a:t>
              </a:r>
            </a:p>
          </p:txBody>
        </p:sp>
        <p:sp>
          <p:nvSpPr>
            <p:cNvPr id="13" name="Untertitel 2">
              <a:extLst>
                <a:ext uri="{FF2B5EF4-FFF2-40B4-BE49-F238E27FC236}">
                  <a16:creationId xmlns:a16="http://schemas.microsoft.com/office/drawing/2014/main" id="{2BCBCD3D-6009-A670-BDBB-16E8A93134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55875" y="4581525"/>
              <a:ext cx="7921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6CA62C"/>
                  </a:solidFill>
                </a:rPr>
                <a:t>20</a:t>
              </a:r>
              <a:endParaRPr lang="hu-HU" altLang="hu-HU" sz="1800" b="1">
                <a:solidFill>
                  <a:srgbClr val="6CA62C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6CA62C"/>
                  </a:solidFill>
                </a:rPr>
                <a:t>%</a:t>
              </a:r>
            </a:p>
          </p:txBody>
        </p:sp>
        <p:pic>
          <p:nvPicPr>
            <p:cNvPr id="14" name="Grafik 4" descr="AG11129_gap_size_01.png">
              <a:extLst>
                <a:ext uri="{FF2B5EF4-FFF2-40B4-BE49-F238E27FC236}">
                  <a16:creationId xmlns:a16="http://schemas.microsoft.com/office/drawing/2014/main" id="{493BB9FF-C738-6D01-9F56-DE6D444F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38" y="3500438"/>
              <a:ext cx="2736850" cy="264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Grafik 32" descr="AG11129_substrate_01.png">
              <a:extLst>
                <a:ext uri="{FF2B5EF4-FFF2-40B4-BE49-F238E27FC236}">
                  <a16:creationId xmlns:a16="http://schemas.microsoft.com/office/drawing/2014/main" id="{F6DD0672-CEAC-D1F0-B005-503BF88D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429000"/>
              <a:ext cx="2843213" cy="270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Untertitel 2">
              <a:extLst>
                <a:ext uri="{FF2B5EF4-FFF2-40B4-BE49-F238E27FC236}">
                  <a16:creationId xmlns:a16="http://schemas.microsoft.com/office/drawing/2014/main" id="{BD6DCC99-DC02-D3E7-EBFE-A19D33236E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19925" y="3284538"/>
              <a:ext cx="936625" cy="31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EAB200"/>
                  </a:solidFill>
                </a:rPr>
                <a:t>NBR</a:t>
              </a:r>
            </a:p>
          </p:txBody>
        </p:sp>
        <p:sp>
          <p:nvSpPr>
            <p:cNvPr id="17" name="Untertitel 2">
              <a:extLst>
                <a:ext uri="{FF2B5EF4-FFF2-40B4-BE49-F238E27FC236}">
                  <a16:creationId xmlns:a16="http://schemas.microsoft.com/office/drawing/2014/main" id="{9D8867F3-24BA-C86D-DDD9-74F7F93C80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56550" y="3716338"/>
              <a:ext cx="833438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00A1DA"/>
                  </a:solidFill>
                </a:rPr>
                <a:t>ABS</a:t>
              </a:r>
            </a:p>
          </p:txBody>
        </p:sp>
        <p:sp>
          <p:nvSpPr>
            <p:cNvPr id="18" name="Untertitel 2">
              <a:extLst>
                <a:ext uri="{FF2B5EF4-FFF2-40B4-BE49-F238E27FC236}">
                  <a16:creationId xmlns:a16="http://schemas.microsoft.com/office/drawing/2014/main" id="{980EA28B-0DA5-4864-887C-DD7D516341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61350" y="4437063"/>
              <a:ext cx="88265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hu-HU" altLang="hu-HU" sz="1800" b="1">
                  <a:solidFill>
                    <a:srgbClr val="6CA62C"/>
                  </a:solidFill>
                </a:rPr>
                <a:t>Acél</a:t>
              </a:r>
              <a:endParaRPr lang="de-DE" altLang="hu-HU" sz="1800" b="1">
                <a:solidFill>
                  <a:srgbClr val="6CA62C"/>
                </a:solidFill>
              </a:endParaRPr>
            </a:p>
          </p:txBody>
        </p:sp>
        <p:sp>
          <p:nvSpPr>
            <p:cNvPr id="19" name="Untertitel 2">
              <a:extLst>
                <a:ext uri="{FF2B5EF4-FFF2-40B4-BE49-F238E27FC236}">
                  <a16:creationId xmlns:a16="http://schemas.microsoft.com/office/drawing/2014/main" id="{DBECDB32-3D52-7083-AEAB-F8B5D321638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11638" y="3284538"/>
              <a:ext cx="1144587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EAB200"/>
                  </a:solidFill>
                </a:rPr>
                <a:t>0,01 mm</a:t>
              </a:r>
            </a:p>
          </p:txBody>
        </p:sp>
        <p:sp>
          <p:nvSpPr>
            <p:cNvPr id="20" name="Untertitel 2">
              <a:extLst>
                <a:ext uri="{FF2B5EF4-FFF2-40B4-BE49-F238E27FC236}">
                  <a16:creationId xmlns:a16="http://schemas.microsoft.com/office/drawing/2014/main" id="{1561A5A7-77B6-F4D8-FB77-EC06E67BD8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76825" y="3716338"/>
              <a:ext cx="127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00A1DA"/>
                  </a:solidFill>
                </a:rPr>
                <a:t>0,05 mm</a:t>
              </a:r>
            </a:p>
          </p:txBody>
        </p:sp>
        <p:sp>
          <p:nvSpPr>
            <p:cNvPr id="21" name="Untertitel 2">
              <a:extLst>
                <a:ext uri="{FF2B5EF4-FFF2-40B4-BE49-F238E27FC236}">
                  <a16:creationId xmlns:a16="http://schemas.microsoft.com/office/drawing/2014/main" id="{270228D0-E37A-E9A9-2CA4-92251B2D74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35600" y="4292600"/>
              <a:ext cx="912813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de-DE" altLang="hu-HU" sz="1800" b="1">
                  <a:solidFill>
                    <a:srgbClr val="6CA62C"/>
                  </a:solidFill>
                </a:rPr>
                <a:t>0,1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683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77389B-CE0A-9107-E9AD-18B4103C1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sz="3200" dirty="0" err="1"/>
              <a:t>Loctite</a:t>
            </a:r>
            <a:r>
              <a:rPr lang="hu-HU" altLang="hu-HU" sz="3200" dirty="0"/>
              <a:t> HY 4070 2 komp. ragasztó</a:t>
            </a:r>
            <a:endParaRPr lang="en-US" altLang="hu-HU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B8B154-AFDC-633B-023F-34127FAFBEDB}"/>
              </a:ext>
            </a:extLst>
          </p:cNvPr>
          <p:cNvSpPr txBox="1">
            <a:spLocks noChangeArrowheads="1"/>
          </p:cNvSpPr>
          <p:nvPr/>
        </p:nvSpPr>
        <p:spPr>
          <a:xfrm>
            <a:off x="598355" y="1215690"/>
            <a:ext cx="2735262" cy="4349750"/>
          </a:xfrm>
          <a:prstGeom prst="rect">
            <a:avLst/>
          </a:prstGeom>
        </p:spPr>
        <p:txBody>
          <a:bodyPr/>
          <a:lstStyle>
            <a:lvl1pPr marL="355484" indent="-355484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6737" indent="-349137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2pPr>
            <a:lvl3pPr marL="1074917" indent="-366065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3pPr>
            <a:lvl4pPr marL="1430402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4pPr>
            <a:lvl5pPr marL="1785886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5pPr>
            <a:lvl6pPr marL="2395288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6pPr>
            <a:lvl7pPr marL="3004690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7pPr>
            <a:lvl8pPr marL="3614092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8pPr>
            <a:lvl9pPr marL="4223494" indent="-353369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13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hu-HU" altLang="hu-HU" kern="0"/>
              <a:t>Feltölti a réseket „5mm” és mégis a pillanatragasztó erejével ragaszt</a:t>
            </a:r>
          </a:p>
          <a:p>
            <a:r>
              <a:rPr lang="hu-HU" altLang="hu-HU" kern="0"/>
              <a:t>120mp kötési idő</a:t>
            </a:r>
          </a:p>
          <a:p>
            <a:r>
              <a:rPr lang="hu-HU" altLang="hu-HU" kern="0"/>
              <a:t>Átlátszó</a:t>
            </a:r>
          </a:p>
          <a:p>
            <a:r>
              <a:rPr lang="hu-HU" altLang="hu-HU" kern="0"/>
              <a:t>Csiszolható</a:t>
            </a:r>
          </a:p>
          <a:p>
            <a:r>
              <a:rPr lang="hu-HU" altLang="hu-HU" kern="0"/>
              <a:t>Festhető</a:t>
            </a:r>
          </a:p>
          <a:p>
            <a:r>
              <a:rPr lang="hu-HU" altLang="hu-HU" kern="0"/>
              <a:t>Rezgés rezonanciát jól bírja</a:t>
            </a:r>
          </a:p>
          <a:p>
            <a:r>
              <a:rPr lang="hu-HU" altLang="hu-HU" kern="0"/>
              <a:t>Vegyszer álló</a:t>
            </a:r>
          </a:p>
          <a:p>
            <a:endParaRPr lang="en-US" altLang="hu-HU" kern="0" dirty="0"/>
          </a:p>
        </p:txBody>
      </p:sp>
      <p:pic>
        <p:nvPicPr>
          <p:cNvPr id="5" name="Picture 4" descr="KÃ©ptalÃ¡lat a kÃ¶vetkezÅre: âloctite hy 4070â">
            <a:extLst>
              <a:ext uri="{FF2B5EF4-FFF2-40B4-BE49-F238E27FC236}">
                <a16:creationId xmlns:a16="http://schemas.microsoft.com/office/drawing/2014/main" id="{6C2688F6-3E12-CFE9-BF0C-499C5F3C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90" y="846138"/>
            <a:ext cx="3548062" cy="23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kciógomb: Hang 5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C0C0B725-0D56-4662-42F8-F58C9DA15CAC}"/>
              </a:ext>
            </a:extLst>
          </p:cNvPr>
          <p:cNvSpPr/>
          <p:nvPr/>
        </p:nvSpPr>
        <p:spPr bwMode="auto">
          <a:xfrm>
            <a:off x="10429874" y="3822247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KÃ©ptalÃ¡lat a kÃ¶vetkezÅre: âloctite hy 4070â">
            <a:extLst>
              <a:ext uri="{FF2B5EF4-FFF2-40B4-BE49-F238E27FC236}">
                <a16:creationId xmlns:a16="http://schemas.microsoft.com/office/drawing/2014/main" id="{8886EFEC-700C-9788-1BE7-C0C27710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69" y="2619377"/>
            <a:ext cx="3548062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60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BEBF00A-09D6-D040-18FF-0BED2AC6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hu-HU" sz="2800" dirty="0" err="1"/>
              <a:t>Loctite</a:t>
            </a:r>
            <a:r>
              <a:rPr lang="hu-HU" sz="2800" dirty="0"/>
              <a:t> 4090 – Új Hibrid ragasztó</a:t>
            </a:r>
            <a:br>
              <a:rPr lang="hu-HU" sz="2800" dirty="0"/>
            </a:br>
            <a:r>
              <a:rPr lang="hu-HU" sz="2800" dirty="0"/>
              <a:t>Pillanatragasztó – </a:t>
            </a:r>
            <a:r>
              <a:rPr lang="hu-HU" sz="2800" dirty="0" err="1"/>
              <a:t>Epoxy</a:t>
            </a:r>
            <a:r>
              <a:rPr lang="hu-HU" sz="2800" dirty="0"/>
              <a:t> ragasztó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8099F09-31DF-8ACB-934D-5A31D42E6336}"/>
              </a:ext>
            </a:extLst>
          </p:cNvPr>
          <p:cNvSpPr txBox="1"/>
          <p:nvPr/>
        </p:nvSpPr>
        <p:spPr>
          <a:xfrm>
            <a:off x="3853878" y="1253060"/>
            <a:ext cx="487184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u-HU" b="1" dirty="0">
              <a:solidFill>
                <a:srgbClr val="FF0000"/>
              </a:solidFill>
            </a:endParaRPr>
          </a:p>
          <a:p>
            <a:r>
              <a:rPr lang="hu-HU" dirty="0"/>
              <a:t>-   Nagyon jó vegyszer állóság</a:t>
            </a:r>
          </a:p>
          <a:p>
            <a:pPr marL="285750" indent="-285750">
              <a:buFontTx/>
              <a:buChar char="-"/>
            </a:pPr>
            <a:r>
              <a:rPr lang="hu-HU" dirty="0"/>
              <a:t>Benzin – gázolaj – </a:t>
            </a:r>
            <a:r>
              <a:rPr lang="hu-HU" dirty="0" err="1"/>
              <a:t>glikol</a:t>
            </a:r>
            <a:r>
              <a:rPr lang="hu-HU" dirty="0"/>
              <a:t> – víz</a:t>
            </a:r>
          </a:p>
          <a:p>
            <a:pPr marL="285750" indent="-285750">
              <a:buFontTx/>
              <a:buChar char="-"/>
            </a:pPr>
            <a:r>
              <a:rPr lang="hu-HU" dirty="0"/>
              <a:t>150C hőállóság</a:t>
            </a:r>
          </a:p>
          <a:p>
            <a:pPr marL="285750" indent="-285750">
              <a:buFontTx/>
              <a:buChar char="-"/>
            </a:pPr>
            <a:r>
              <a:rPr lang="hu-HU" dirty="0"/>
              <a:t>Réskitöltés 5 mm</a:t>
            </a:r>
          </a:p>
          <a:p>
            <a:pPr marL="285750" indent="-285750">
              <a:buFontTx/>
              <a:buChar char="-"/>
            </a:pPr>
            <a:r>
              <a:rPr lang="hu-HU" dirty="0"/>
              <a:t>Szoba hőmérsékleten gyors kikeményedés</a:t>
            </a:r>
          </a:p>
          <a:p>
            <a:pPr marL="285750" indent="-285750">
              <a:buFontTx/>
              <a:buChar char="-"/>
            </a:pPr>
            <a:r>
              <a:rPr lang="hu-HU" dirty="0"/>
              <a:t>Szívós</a:t>
            </a:r>
          </a:p>
          <a:p>
            <a:pPr marL="285750" indent="-285750">
              <a:buFontTx/>
              <a:buChar char="-"/>
            </a:pPr>
            <a:r>
              <a:rPr lang="hu-HU" dirty="0"/>
              <a:t>Nem párolog</a:t>
            </a:r>
          </a:p>
          <a:p>
            <a:pPr marL="285750" indent="-285750">
              <a:buFontTx/>
              <a:buChar char="-"/>
            </a:pPr>
            <a:r>
              <a:rPr lang="hu-HU" dirty="0"/>
              <a:t>UV álló</a:t>
            </a:r>
          </a:p>
          <a:p>
            <a:pPr marL="285750" indent="-285750">
              <a:buFontTx/>
              <a:buChar char="-"/>
            </a:pPr>
            <a:r>
              <a:rPr lang="hu-HU" dirty="0"/>
              <a:t>Rezgés – ütés álló</a:t>
            </a:r>
          </a:p>
          <a:p>
            <a:endParaRPr lang="hu-HU" dirty="0"/>
          </a:p>
          <a:p>
            <a:r>
              <a:rPr lang="hu-HU" dirty="0" err="1"/>
              <a:t>Kivállóan</a:t>
            </a:r>
            <a:r>
              <a:rPr lang="hu-HU" dirty="0"/>
              <a:t> alkalmazható:</a:t>
            </a:r>
          </a:p>
          <a:p>
            <a:pPr marL="285750" indent="-285750">
              <a:buFontTx/>
              <a:buChar char="-"/>
            </a:pPr>
            <a:r>
              <a:rPr lang="hu-HU" dirty="0"/>
              <a:t>Fémeken</a:t>
            </a:r>
          </a:p>
          <a:p>
            <a:pPr marL="285750" indent="-285750">
              <a:buFontTx/>
              <a:buChar char="-"/>
            </a:pPr>
            <a:r>
              <a:rPr lang="hu-HU" dirty="0"/>
              <a:t>Gumin</a:t>
            </a:r>
          </a:p>
          <a:p>
            <a:pPr marL="285750" indent="-285750">
              <a:buFontTx/>
              <a:buChar char="-"/>
            </a:pPr>
            <a:r>
              <a:rPr lang="hu-HU" dirty="0"/>
              <a:t>és a legtöbb műanyagon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E3A11DE-3533-DD6E-BD77-A0AAA5E26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" y="1461486"/>
            <a:ext cx="2320315" cy="193259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8D65CA8-DE0D-9E6F-C0D3-EBA2CB721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" y="4306754"/>
            <a:ext cx="3302238" cy="185750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35BB98-1862-BF62-6176-838D320F2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13" y="4136580"/>
            <a:ext cx="3541690" cy="1894804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2E1FE729-A019-659F-F7C3-B8AAE209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134" y="450851"/>
            <a:ext cx="1352381" cy="32000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4613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26D6DB8A-D561-0A9B-1591-3DD21494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62" y="214340"/>
            <a:ext cx="10515600" cy="1325563"/>
          </a:xfrm>
        </p:spPr>
        <p:txBody>
          <a:bodyPr/>
          <a:lstStyle/>
          <a:p>
            <a:r>
              <a:rPr lang="hu-HU" sz="3200" dirty="0" err="1"/>
              <a:t>Loctite</a:t>
            </a:r>
            <a:r>
              <a:rPr lang="hu-HU" sz="3200" dirty="0"/>
              <a:t> 4090 – Új Hibrid ragasztó</a:t>
            </a:r>
            <a:br>
              <a:rPr lang="hu-HU" sz="3200" dirty="0"/>
            </a:br>
            <a:r>
              <a:rPr lang="hu-HU" sz="3200" dirty="0"/>
              <a:t>Pillanatragasztó – </a:t>
            </a:r>
            <a:r>
              <a:rPr lang="hu-HU" sz="3200" dirty="0" err="1"/>
              <a:t>Epoxy</a:t>
            </a:r>
            <a:r>
              <a:rPr lang="hu-HU" sz="3200" dirty="0"/>
              <a:t> ragasztó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B311F31-5CBB-23E3-CC48-E1048DEE4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6" y="4644961"/>
            <a:ext cx="2251254" cy="1204421"/>
          </a:xfrm>
          <a:prstGeom prst="rect">
            <a:avLst/>
          </a:prstGeom>
        </p:spPr>
      </p:pic>
      <p:pic>
        <p:nvPicPr>
          <p:cNvPr id="8" name="Picture 2" descr="IMG_1604">
            <a:extLst>
              <a:ext uri="{FF2B5EF4-FFF2-40B4-BE49-F238E27FC236}">
                <a16:creationId xmlns:a16="http://schemas.microsoft.com/office/drawing/2014/main" id="{6D5EFB38-A57A-3F19-C58F-EBF167A2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38" y="1600550"/>
            <a:ext cx="3040748" cy="405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MG_1607">
            <a:extLst>
              <a:ext uri="{FF2B5EF4-FFF2-40B4-BE49-F238E27FC236}">
                <a16:creationId xmlns:a16="http://schemas.microsoft.com/office/drawing/2014/main" id="{CF1E1BD5-42F4-7BCC-22A8-60E8E8A2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42" y="1156797"/>
            <a:ext cx="4829119" cy="362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untitled">
            <a:extLst>
              <a:ext uri="{FF2B5EF4-FFF2-40B4-BE49-F238E27FC236}">
                <a16:creationId xmlns:a16="http://schemas.microsoft.com/office/drawing/2014/main" id="{E55B9261-1FCF-2F09-3902-F85D58CB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4644961"/>
            <a:ext cx="32956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kciógomb: Hang 10">
            <a:hlinkClick r:id="rId7" action="ppaction://hlinkfile" highlightClick="1"/>
            <a:extLst>
              <a:ext uri="{FF2B5EF4-FFF2-40B4-BE49-F238E27FC236}">
                <a16:creationId xmlns:a16="http://schemas.microsoft.com/office/drawing/2014/main" id="{2EC3741D-1D9A-C12D-4030-44B74CF5F2B7}"/>
              </a:ext>
            </a:extLst>
          </p:cNvPr>
          <p:cNvSpPr/>
          <p:nvPr/>
        </p:nvSpPr>
        <p:spPr bwMode="auto">
          <a:xfrm>
            <a:off x="5464385" y="1897165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0573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5AFED3B2-0047-5BDB-001B-ECBBD4F0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19044"/>
            <a:ext cx="12188238" cy="61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2" descr="A képen személy, állás, fénykép, modellt állás látható&#10;&#10;Automatikusan generált leírás">
            <a:extLst>
              <a:ext uri="{FF2B5EF4-FFF2-40B4-BE49-F238E27FC236}">
                <a16:creationId xmlns:a16="http://schemas.microsoft.com/office/drawing/2014/main" id="{9390D960-B36B-3FF9-F9D6-647D99D2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4" y="3039915"/>
            <a:ext cx="5558817" cy="287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7E0860-9A70-0747-58A3-5A1FD90B7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78" y="814665"/>
            <a:ext cx="7169054" cy="292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76" tIns="60937" rIns="121876" bIns="60937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Aft>
                <a:spcPts val="1599"/>
              </a:spcAft>
            </a:pPr>
            <a:r>
              <a:rPr lang="hu-HU" altLang="hu-HU" sz="5400" b="1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Köszönöm a figyelmet!</a:t>
            </a:r>
            <a:endParaRPr lang="en-US" altLang="hu-HU" sz="5400" b="1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3B6F9DB-39F2-260F-7716-3D8C96A83A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46" y="-136577"/>
            <a:ext cx="2768166" cy="62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3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C9D5BD1-46F7-43CA-A6F2-AE19DA6C3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4342757"/>
            <a:ext cx="8229600" cy="1531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F7C32-3D8D-FC06-F45D-BBC279CD9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3171181"/>
            <a:ext cx="26670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CA513-1970-5643-7008-E75D32AC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2561581"/>
            <a:ext cx="26670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77C088A-0E90-2A71-778B-F0E6BB30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2618732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5000"/>
              </a:lnSpc>
              <a:spcBef>
                <a:spcPct val="50000"/>
              </a:spcBef>
            </a:pPr>
            <a:endParaRPr lang="hu-HU" altLang="hu-HU" sz="2400" b="1"/>
          </a:p>
          <a:p>
            <a:pPr algn="ctr">
              <a:lnSpc>
                <a:spcPct val="25000"/>
              </a:lnSpc>
              <a:spcBef>
                <a:spcPct val="50000"/>
              </a:spcBef>
            </a:pPr>
            <a:r>
              <a:rPr lang="nl-NL" altLang="hu-HU" sz="2400" b="1"/>
              <a:t>F</a:t>
            </a:r>
            <a:r>
              <a:rPr lang="hu-HU" altLang="hu-HU" sz="2400" b="1"/>
              <a:t>MCG</a:t>
            </a:r>
            <a:endParaRPr lang="nl-NL" altLang="hu-HU" sz="2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92FD05-4C8C-29AD-94C9-9E9C97F92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2561581"/>
            <a:ext cx="25908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4CE1316-0A9F-382B-E4FE-0724B971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2771132"/>
            <a:ext cx="213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hu-HU" altLang="hu-HU" sz="2400" b="1"/>
              <a:t>Csomagolás</a:t>
            </a:r>
            <a:endParaRPr lang="nl-NL" altLang="hu-HU" sz="2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5456CF-110C-D51F-CE3D-C5D9F9F5C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3171181"/>
            <a:ext cx="25908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4C29E-A4BA-BEC5-6BED-581265064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399531"/>
            <a:ext cx="25908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12C36A-A19C-2EFB-DB82-645F69D0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789931"/>
            <a:ext cx="25908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130F24F3-F715-A2D6-8A17-9CD4A50A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789932"/>
            <a:ext cx="1676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5000"/>
              </a:lnSpc>
              <a:spcBef>
                <a:spcPct val="50000"/>
              </a:spcBef>
            </a:pPr>
            <a:endParaRPr lang="hu-HU" altLang="hu-HU" sz="2400" b="1"/>
          </a:p>
          <a:p>
            <a:pPr algn="ctr">
              <a:lnSpc>
                <a:spcPct val="25000"/>
              </a:lnSpc>
              <a:spcBef>
                <a:spcPct val="50000"/>
              </a:spcBef>
            </a:pPr>
            <a:r>
              <a:rPr lang="hu-HU" altLang="hu-HU" sz="2400" b="1"/>
              <a:t>Acélipar</a:t>
            </a:r>
            <a:endParaRPr lang="nl-NL" altLang="hu-HU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60DED8-478C-31E3-9031-8D747211A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1399531"/>
            <a:ext cx="26670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E027E9-2AA5-6D05-2981-C1B47994B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789931"/>
            <a:ext cx="26670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69C14F4A-E96A-C7DF-4CC0-F43DA450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6" y="866131"/>
            <a:ext cx="188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hu-HU" sz="2400" b="1"/>
              <a:t>Ele</a:t>
            </a:r>
            <a:r>
              <a:rPr lang="hu-HU" altLang="hu-HU" sz="2400" b="1"/>
              <a:t>ktronika</a:t>
            </a:r>
            <a:endParaRPr lang="nl-NL" altLang="hu-HU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50BF3-A6FF-5F3F-746F-B48DAE208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3171181"/>
            <a:ext cx="25908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A5C9F-D63F-9856-6D88-78159459D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2561581"/>
            <a:ext cx="25908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BB0B3FB5-FFA5-E5B4-226C-773365B96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66131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/>
              <a:t>Autóipar</a:t>
            </a:r>
            <a:endParaRPr lang="nl-NL" altLang="hu-HU" sz="2400" b="1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23384600-F2EC-0568-2B0A-DE8375BF3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789931"/>
            <a:ext cx="25908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13F46978-343B-059F-2197-F3D7679B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1399531"/>
            <a:ext cx="2590800" cy="10668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5A51A0EB-B675-5633-FB56-D05526100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4418956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/>
              <a:t>Karbantartás</a:t>
            </a:r>
            <a:r>
              <a:rPr lang="nl-NL" altLang="hu-HU" sz="2400" b="1" dirty="0"/>
              <a:t>, </a:t>
            </a:r>
            <a:r>
              <a:rPr lang="hu-HU" altLang="hu-HU" sz="2400" b="1" dirty="0"/>
              <a:t>Javítás</a:t>
            </a:r>
            <a:r>
              <a:rPr lang="nl-NL" altLang="hu-HU" sz="2400" b="1" dirty="0"/>
              <a:t> &amp; </a:t>
            </a:r>
            <a:r>
              <a:rPr lang="hu-HU" altLang="hu-HU" sz="2400" b="1" dirty="0"/>
              <a:t>Felújítás</a:t>
            </a:r>
            <a:endParaRPr lang="nl-NL" altLang="hu-HU" sz="2400" b="1" dirty="0"/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F83EE64C-83C0-7A4D-BE8B-39089EACA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323706"/>
            <a:ext cx="8229600" cy="609600"/>
          </a:xfrm>
          <a:prstGeom prst="rect">
            <a:avLst/>
          </a:prstGeom>
          <a:noFill/>
          <a:ln w="25400" cap="rnd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hu-HU" altLang="hu-HU"/>
          </a:p>
        </p:txBody>
      </p:sp>
      <p:pic>
        <p:nvPicPr>
          <p:cNvPr id="24" name="Picture 24">
            <a:hlinkClick r:id="rId3" action="ppaction://hlinkfile"/>
            <a:extLst>
              <a:ext uri="{FF2B5EF4-FFF2-40B4-BE49-F238E27FC236}">
                <a16:creationId xmlns:a16="http://schemas.microsoft.com/office/drawing/2014/main" id="{5651508D-59B2-236F-A39D-CD6D0B08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4" y="1407468"/>
            <a:ext cx="2528887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AC16038B-3E6C-2BBD-DC58-C01C71CA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390006"/>
            <a:ext cx="264160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AB62B43-238F-3D03-E7B7-1E386109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4" y="1405881"/>
            <a:ext cx="25622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29D34D62-9315-C941-F8E2-AB57B4C2A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1" y="4960293"/>
            <a:ext cx="871696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F3682056-EE41-BA23-0207-6661F207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1" y="3172768"/>
            <a:ext cx="2638425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0">
            <a:extLst>
              <a:ext uri="{FF2B5EF4-FFF2-40B4-BE49-F238E27FC236}">
                <a16:creationId xmlns:a16="http://schemas.microsoft.com/office/drawing/2014/main" id="{3A78AAFA-6325-DC8E-DCFB-B3231B1D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3187057"/>
            <a:ext cx="2565400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31">
            <a:extLst>
              <a:ext uri="{FF2B5EF4-FFF2-40B4-BE49-F238E27FC236}">
                <a16:creationId xmlns:a16="http://schemas.microsoft.com/office/drawing/2014/main" id="{ED7DE237-BCEA-C04D-F9FD-46D10CB21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2618731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/>
              <a:t>Általános ipar</a:t>
            </a:r>
            <a:endParaRPr lang="nl-NL" altLang="hu-HU" sz="2400" b="1"/>
          </a:p>
        </p:txBody>
      </p:sp>
      <p:sp>
        <p:nvSpPr>
          <p:cNvPr id="31" name="Rectangle 32">
            <a:extLst>
              <a:ext uri="{FF2B5EF4-FFF2-40B4-BE49-F238E27FC236}">
                <a16:creationId xmlns:a16="http://schemas.microsoft.com/office/drawing/2014/main" id="{7F5FF989-F571-E13B-7051-A4826598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31561"/>
            <a:ext cx="6911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SzPct val="70000"/>
              <a:buFont typeface="ZapfDingbats" pitchFamily="82" charset="2"/>
              <a:buChar char="l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03288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54125" indent="-1714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17663" indent="-18415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748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320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892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46463" indent="-18415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hu-HU" altLang="hu-HU" sz="2600">
                <a:solidFill>
                  <a:schemeClr val="tx2"/>
                </a:solidFill>
                <a:cs typeface="Times New Roman" panose="02020603050405020304" pitchFamily="18" charset="0"/>
              </a:rPr>
              <a:t>Ragasztás Technológiák</a:t>
            </a:r>
            <a:endParaRPr lang="en-US" altLang="hu-HU" sz="260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Picture 33">
            <a:extLst>
              <a:ext uri="{FF2B5EF4-FFF2-40B4-BE49-F238E27FC236}">
                <a16:creationId xmlns:a16="http://schemas.microsoft.com/office/drawing/2014/main" id="{33AE29DD-7216-7830-6A91-88E5CFFC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r="48119"/>
          <a:stretch>
            <a:fillRect/>
          </a:stretch>
        </p:blipFill>
        <p:spPr bwMode="auto">
          <a:xfrm>
            <a:off x="1771650" y="3152131"/>
            <a:ext cx="25908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kciógomb: Hang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1C8347E-05F0-2C17-643C-B023165855E2}"/>
              </a:ext>
            </a:extLst>
          </p:cNvPr>
          <p:cNvSpPr/>
          <p:nvPr/>
        </p:nvSpPr>
        <p:spPr bwMode="auto">
          <a:xfrm>
            <a:off x="1857936" y="938827"/>
            <a:ext cx="411630" cy="347419"/>
          </a:xfrm>
          <a:prstGeom prst="actionButtonSound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729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D00815D-BD88-27E0-F67C-1F354422C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188914"/>
            <a:ext cx="3600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hu-HU" altLang="hu-HU" sz="3200" b="1" dirty="0">
                <a:solidFill>
                  <a:srgbClr val="FF0000"/>
                </a:solidFill>
              </a:rPr>
              <a:t>Csőmenettömítés</a:t>
            </a:r>
            <a:endParaRPr lang="en-US" alt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7C58D7C-36A0-DAA3-3C13-AD69D0D0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9" y="2163401"/>
            <a:ext cx="7265987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894A861A-6886-6A41-311F-686A52758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07" y="3097059"/>
            <a:ext cx="2725891" cy="2583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88900" dist="762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E592D9D-F507-B78A-91B6-0C28F3301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44" y="478632"/>
            <a:ext cx="2781443" cy="22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1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5" descr="Parchment">
            <a:extLst>
              <a:ext uri="{FF2B5EF4-FFF2-40B4-BE49-F238E27FC236}">
                <a16:creationId xmlns:a16="http://schemas.microsoft.com/office/drawing/2014/main" id="{B6388A0F-E751-DB6C-89BD-9A896C41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57" y="464409"/>
            <a:ext cx="89804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hu-HU" altLang="hu-HU" sz="3000" b="1" dirty="0">
                <a:solidFill>
                  <a:srgbClr val="FF0000"/>
                </a:solidFill>
              </a:rPr>
              <a:t>Megbízható és szivárgásmentes kötések</a:t>
            </a:r>
            <a:endParaRPr lang="de-DE" altLang="hu-HU" sz="3000" b="1" dirty="0">
              <a:solidFill>
                <a:srgbClr val="FF0000"/>
              </a:solidFill>
            </a:endParaRP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FF77C16A-C08E-9AC9-11D6-1CD57B7B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19" y="1662113"/>
            <a:ext cx="9144001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" descr="Parchment">
            <a:extLst>
              <a:ext uri="{FF2B5EF4-FFF2-40B4-BE49-F238E27FC236}">
                <a16:creationId xmlns:a16="http://schemas.microsoft.com/office/drawing/2014/main" id="{8A502BF2-9F69-210D-A23A-C409467F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57" y="5516564"/>
            <a:ext cx="8424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867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366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446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sz="2000" dirty="0"/>
              <a:t>Csöveknél, melyek valamilyen közeget szállítanak</a:t>
            </a:r>
            <a:endParaRPr lang="en-GB" altLang="hu-HU" sz="2000" dirty="0"/>
          </a:p>
          <a:p>
            <a:pPr algn="l"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sz="2000" dirty="0"/>
              <a:t>Nyomás alatti csőhálózatoknál</a:t>
            </a:r>
            <a:endParaRPr lang="en-GB" altLang="hu-HU" sz="2000" dirty="0"/>
          </a:p>
        </p:txBody>
      </p:sp>
    </p:spTree>
    <p:extLst>
      <p:ext uri="{BB962C8B-B14F-4D97-AF65-F5344CB8AC3E}">
        <p14:creationId xmlns:p14="http://schemas.microsoft.com/office/powerpoint/2010/main" val="308933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Picture 5" descr="HE10193_vibration_01">
            <a:extLst>
              <a:ext uri="{FF2B5EF4-FFF2-40B4-BE49-F238E27FC236}">
                <a16:creationId xmlns:a16="http://schemas.microsoft.com/office/drawing/2014/main" id="{36A2031D-CEC7-305A-1282-B35030DB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7338"/>
            <a:ext cx="344487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HE10193_verwinden_01">
            <a:extLst>
              <a:ext uri="{FF2B5EF4-FFF2-40B4-BE49-F238E27FC236}">
                <a16:creationId xmlns:a16="http://schemas.microsoft.com/office/drawing/2014/main" id="{A5AAD6E7-2CB1-9F1D-0047-45D00768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565402"/>
            <a:ext cx="34194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 descr="Parchment">
            <a:extLst>
              <a:ext uri="{FF2B5EF4-FFF2-40B4-BE49-F238E27FC236}">
                <a16:creationId xmlns:a16="http://schemas.microsoft.com/office/drawing/2014/main" id="{2EC1A212-7E1D-F69C-DEB7-BACFDD2D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88899"/>
            <a:ext cx="4838700" cy="46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chemeClr val="tx2"/>
              </a:buClr>
              <a:buSzTx/>
              <a:buFontTx/>
              <a:buNone/>
            </a:pPr>
            <a:r>
              <a:rPr lang="hu-HU" altLang="hu-HU" sz="2399" b="1" dirty="0">
                <a:ea typeface="ヒラギノ角ゴ Pro W3" charset="-128"/>
              </a:rPr>
              <a:t>Jellemző igénybevétel</a:t>
            </a:r>
            <a:r>
              <a:rPr lang="hu-HU" altLang="hu-HU" sz="2399" b="1" dirty="0"/>
              <a:t>ek</a:t>
            </a:r>
            <a:endParaRPr lang="de-DE" altLang="hu-HU" sz="2399" b="1" dirty="0"/>
          </a:p>
        </p:txBody>
      </p:sp>
      <p:pic>
        <p:nvPicPr>
          <p:cNvPr id="6" name="Picture 7" descr="HE10193_verbiegen_01">
            <a:extLst>
              <a:ext uri="{FF2B5EF4-FFF2-40B4-BE49-F238E27FC236}">
                <a16:creationId xmlns:a16="http://schemas.microsoft.com/office/drawing/2014/main" id="{9F4B264A-BCF6-980A-4A5F-1E38EA55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005264"/>
            <a:ext cx="41719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E10193_temperatur_B_02">
            <a:extLst>
              <a:ext uri="{FF2B5EF4-FFF2-40B4-BE49-F238E27FC236}">
                <a16:creationId xmlns:a16="http://schemas.microsoft.com/office/drawing/2014/main" id="{C1F4DE07-F44D-E94A-B543-54A737C1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5"/>
            <a:ext cx="36544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E10193_manometer_A">
            <a:extLst>
              <a:ext uri="{FF2B5EF4-FFF2-40B4-BE49-F238E27FC236}">
                <a16:creationId xmlns:a16="http://schemas.microsoft.com/office/drawing/2014/main" id="{E7D1A5AF-F69D-A6E0-D946-93A652993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41438"/>
            <a:ext cx="31877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2DB1FB73-FEB2-AD9F-078D-FD554F94D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3001964"/>
            <a:ext cx="129317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 dirty="0"/>
              <a:t>Vibráció</a:t>
            </a:r>
            <a:endParaRPr lang="en-US" altLang="hu-HU" sz="2399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3265BA4F-9194-8C01-1F1F-DE55FD10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4005264"/>
            <a:ext cx="1486304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/>
              <a:t>Csavarás</a:t>
            </a:r>
            <a:endParaRPr lang="en-US" altLang="hu-HU" sz="2399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4CCB8F69-ABC6-B0A2-B317-BD4F9A6B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589588"/>
            <a:ext cx="1295400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/>
              <a:t>Hajlítás</a:t>
            </a:r>
            <a:endParaRPr lang="en-US" altLang="hu-HU" sz="2399"/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5D19A3C9-B55E-DE1F-CCAA-DEF8DC97E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2565400"/>
            <a:ext cx="1314784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/>
              <a:t>Nyomás</a:t>
            </a:r>
            <a:endParaRPr lang="en-US" altLang="hu-HU" sz="2399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1A7CD1F-5A86-63AD-B1D5-1DCE211B0864}"/>
              </a:ext>
            </a:extLst>
          </p:cNvPr>
          <p:cNvSpPr txBox="1">
            <a:spLocks noChangeArrowheads="1"/>
          </p:cNvSpPr>
          <p:nvPr/>
        </p:nvSpPr>
        <p:spPr>
          <a:xfrm>
            <a:off x="827088" y="303781"/>
            <a:ext cx="10317682" cy="93663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Calibri" charset="0"/>
                <a:cs typeface="Calibri" charset="0"/>
              </a:defRPr>
            </a:lvl9pPr>
          </a:lstStyle>
          <a:p>
            <a:r>
              <a:rPr lang="hu-HU" altLang="hu-HU" sz="3466" kern="0" dirty="0">
                <a:sym typeface="Arial" panose="020B0604020202020204" pitchFamily="34" charset="0"/>
              </a:rPr>
              <a:t>Menettömítő termékek </a:t>
            </a:r>
            <a:br>
              <a:rPr lang="hu-HU" altLang="hu-HU" sz="3466" kern="0" dirty="0">
                <a:sym typeface="Arial" panose="020B0604020202020204" pitchFamily="34" charset="0"/>
              </a:rPr>
            </a:br>
            <a:r>
              <a:rPr lang="hu-HU" altLang="hu-HU" sz="3466" kern="0" dirty="0">
                <a:solidFill>
                  <a:schemeClr val="accent2"/>
                </a:solidFill>
                <a:sym typeface="Arial" panose="020B0604020202020204" pitchFamily="34" charset="0"/>
              </a:rPr>
              <a:t>Meghibásodási okok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292AFBBE-32D3-56AE-6CB9-5AB01AB35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734050"/>
            <a:ext cx="3044423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399" dirty="0"/>
              <a:t>Hőmérsékletváltozás</a:t>
            </a:r>
            <a:endParaRPr lang="en-US" altLang="hu-HU" sz="2399" dirty="0"/>
          </a:p>
        </p:txBody>
      </p:sp>
    </p:spTree>
    <p:extLst>
      <p:ext uri="{BB962C8B-B14F-4D97-AF65-F5344CB8AC3E}">
        <p14:creationId xmlns:p14="http://schemas.microsoft.com/office/powerpoint/2010/main" val="21018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1E2ABF69-BCCA-10DF-B57B-C4BD7103D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4216401"/>
            <a:ext cx="1981201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HE10193_nahaufnahme_02">
            <a:extLst>
              <a:ext uri="{FF2B5EF4-FFF2-40B4-BE49-F238E27FC236}">
                <a16:creationId xmlns:a16="http://schemas.microsoft.com/office/drawing/2014/main" id="{60C1EB8C-5BC6-21B5-E341-739298E7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952625"/>
            <a:ext cx="3314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25EAE5E-D0FE-16D5-BC62-8D46EFAC2ED1}"/>
              </a:ext>
            </a:extLst>
          </p:cNvPr>
          <p:cNvSpPr/>
          <p:nvPr/>
        </p:nvSpPr>
        <p:spPr bwMode="auto">
          <a:xfrm>
            <a:off x="2063750" y="1557338"/>
            <a:ext cx="8064500" cy="34766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0" rIns="90000" bIns="0" anchor="ctr"/>
          <a:lstStyle>
            <a:lvl1pPr algn="ctr" eaLnBrk="0" hangingPunct="0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 eaLnBrk="0" hangingPunct="0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 eaLnBrk="0" hangingPunct="0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 eaLnBrk="0" hangingPunct="0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 eaLnBrk="0" hangingPunct="0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hu-HU" altLang="hu-HU" sz="1599" b="1">
                <a:solidFill>
                  <a:schemeClr val="bg1"/>
                </a:solidFill>
              </a:rPr>
              <a:t>Miért szivárognak a csővezetékek?</a:t>
            </a:r>
            <a:endParaRPr lang="en-US" altLang="hu-HU" sz="1599" b="1">
              <a:solidFill>
                <a:schemeClr val="bg1"/>
              </a:solidFill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97624FAA-A9C9-B9A8-5AF9-55C5A0EEA2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65337" y="2185990"/>
            <a:ext cx="3960812" cy="39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0225" indent="-261938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6450" indent="-274638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3150" indent="-265113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39850" indent="-265113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97050" indent="-26511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54250" indent="-26511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11450" indent="-26511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168650" indent="-265113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Nincs 100% fém a fémen érintkezés</a:t>
            </a:r>
          </a:p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Menetek sérülése</a:t>
            </a:r>
          </a:p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Túl alacsony, vagy túl nagy előfeszítési nyomaték</a:t>
            </a:r>
          </a:p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Hőmérsékletváltozás</a:t>
            </a:r>
          </a:p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A tömítőanyag nem ellenálló a szállított közeggel szemben</a:t>
            </a:r>
          </a:p>
          <a:p>
            <a:pPr>
              <a:spcAft>
                <a:spcPts val="1000"/>
              </a:spcAft>
            </a:pPr>
            <a:r>
              <a:rPr lang="en-US" altLang="en-US" sz="1799" dirty="0">
                <a:sym typeface="Arial" panose="020B0604020202020204" pitchFamily="34" charset="0"/>
              </a:rPr>
              <a:t>V</a:t>
            </a:r>
            <a:r>
              <a:rPr lang="hu-HU" altLang="en-US" sz="1799" dirty="0" err="1">
                <a:sym typeface="Arial" panose="020B0604020202020204" pitchFamily="34" charset="0"/>
              </a:rPr>
              <a:t>ibr</a:t>
            </a:r>
            <a:r>
              <a:rPr lang="en-US" altLang="en-US" sz="1799" dirty="0">
                <a:sym typeface="Arial" panose="020B0604020202020204" pitchFamily="34" charset="0"/>
              </a:rPr>
              <a:t>á</a:t>
            </a:r>
            <a:r>
              <a:rPr lang="hu-HU" altLang="en-US" sz="1799" dirty="0" err="1">
                <a:sym typeface="Arial" panose="020B0604020202020204" pitchFamily="34" charset="0"/>
              </a:rPr>
              <a:t>ció</a:t>
            </a:r>
            <a:r>
              <a:rPr lang="hu-HU" altLang="en-US" sz="1799" dirty="0">
                <a:sym typeface="Arial" panose="020B0604020202020204" pitchFamily="34" charset="0"/>
              </a:rPr>
              <a:t>, dinamikus vagy hajlító igénybevétel</a:t>
            </a:r>
          </a:p>
          <a:p>
            <a:pPr>
              <a:spcAft>
                <a:spcPts val="1000"/>
              </a:spcAft>
            </a:pPr>
            <a:r>
              <a:rPr lang="hu-HU" altLang="en-US" sz="1799" dirty="0">
                <a:sym typeface="Arial" panose="020B0604020202020204" pitchFamily="34" charset="0"/>
              </a:rPr>
              <a:t>Túl nagy hőmérséklet és vagy nyomás</a:t>
            </a:r>
          </a:p>
          <a:p>
            <a:pPr>
              <a:spcAft>
                <a:spcPts val="1000"/>
              </a:spcAft>
              <a:buNone/>
            </a:pPr>
            <a:endParaRPr lang="hu-HU" altLang="en-US" sz="1799" dirty="0">
              <a:sym typeface="Arial" panose="020B0604020202020204" pitchFamily="34" charset="0"/>
            </a:endParaRPr>
          </a:p>
        </p:txBody>
      </p:sp>
      <p:sp>
        <p:nvSpPr>
          <p:cNvPr id="8" name="Ellipse 14">
            <a:extLst>
              <a:ext uri="{FF2B5EF4-FFF2-40B4-BE49-F238E27FC236}">
                <a16:creationId xmlns:a16="http://schemas.microsoft.com/office/drawing/2014/main" id="{3EC9EDD7-57F3-3520-3AE1-2BACFB348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4" y="3511551"/>
            <a:ext cx="314326" cy="314326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fr-FR" altLang="hu-HU" sz="1999"/>
          </a:p>
        </p:txBody>
      </p:sp>
      <p:cxnSp>
        <p:nvCxnSpPr>
          <p:cNvPr id="9" name="Connecteur droit 16">
            <a:extLst>
              <a:ext uri="{FF2B5EF4-FFF2-40B4-BE49-F238E27FC236}">
                <a16:creationId xmlns:a16="http://schemas.microsoft.com/office/drawing/2014/main" id="{E4E84ACE-4CC9-5DC3-04A7-FA4762BCD4D7}"/>
              </a:ext>
            </a:extLst>
          </p:cNvPr>
          <p:cNvCxnSpPr>
            <a:stCxn id="8" idx="2"/>
          </p:cNvCxnSpPr>
          <p:nvPr/>
        </p:nvCxnSpPr>
        <p:spPr bwMode="auto">
          <a:xfrm flipH="1">
            <a:off x="7564439" y="3668713"/>
            <a:ext cx="752474" cy="1376362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ZoneTexte 20">
            <a:extLst>
              <a:ext uri="{FF2B5EF4-FFF2-40B4-BE49-F238E27FC236}">
                <a16:creationId xmlns:a16="http://schemas.microsoft.com/office/drawing/2014/main" id="{B48803A5-B823-7165-C537-946871BF8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6" y="5522912"/>
            <a:ext cx="1592263" cy="71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hu-HU" sz="1999">
                <a:solidFill>
                  <a:srgbClr val="FF0000"/>
                </a:solidFill>
              </a:rPr>
              <a:t>Szivárgás helye</a:t>
            </a:r>
            <a:endParaRPr lang="fr-FR" altLang="hu-HU" sz="1999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22">
            <a:extLst>
              <a:ext uri="{FF2B5EF4-FFF2-40B4-BE49-F238E27FC236}">
                <a16:creationId xmlns:a16="http://schemas.microsoft.com/office/drawing/2014/main" id="{0AFC5357-3D24-2466-5590-8C0FF60C20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39001" y="5311775"/>
            <a:ext cx="990600" cy="425450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45">
            <a:extLst>
              <a:ext uri="{FF2B5EF4-FFF2-40B4-BE49-F238E27FC236}">
                <a16:creationId xmlns:a16="http://schemas.microsoft.com/office/drawing/2014/main" id="{4C5B240B-E4DE-7725-6180-46787BBD53B2}"/>
              </a:ext>
            </a:extLst>
          </p:cNvPr>
          <p:cNvCxnSpPr/>
          <p:nvPr/>
        </p:nvCxnSpPr>
        <p:spPr bwMode="auto">
          <a:xfrm>
            <a:off x="8626476" y="3706813"/>
            <a:ext cx="534988" cy="927101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973DBFAC-6595-A3FA-4700-907D87374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215" y="332792"/>
            <a:ext cx="10317682" cy="936635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ym typeface="Arial" panose="020B0604020202020204" pitchFamily="34" charset="0"/>
              </a:rPr>
              <a:t>Menettömítő termékek </a:t>
            </a:r>
            <a:br>
              <a:rPr lang="hu-HU" altLang="hu-HU" sz="2800" dirty="0">
                <a:sym typeface="Arial" panose="020B0604020202020204" pitchFamily="34" charset="0"/>
              </a:rPr>
            </a:br>
            <a:r>
              <a:rPr lang="hu-HU" altLang="hu-HU" sz="2800" b="0" dirty="0">
                <a:solidFill>
                  <a:schemeClr val="accent2"/>
                </a:solidFill>
                <a:sym typeface="Arial" panose="020B0604020202020204" pitchFamily="34" charset="0"/>
              </a:rPr>
              <a:t>Meghibásodási okok</a:t>
            </a:r>
          </a:p>
        </p:txBody>
      </p:sp>
    </p:spTree>
    <p:extLst>
      <p:ext uri="{BB962C8B-B14F-4D97-AF65-F5344CB8AC3E}">
        <p14:creationId xmlns:p14="http://schemas.microsoft.com/office/powerpoint/2010/main" val="202600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FE4B419-029E-D2BC-717B-BE783D2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3"/>
            <a:ext cx="12192000" cy="918765"/>
          </a:xfrm>
          <a:prstGeom prst="rect">
            <a:avLst/>
          </a:prstGeom>
        </p:spPr>
      </p:pic>
      <p:sp>
        <p:nvSpPr>
          <p:cNvPr id="2" name="Text Box 5" descr="Parchment">
            <a:extLst>
              <a:ext uri="{FF2B5EF4-FFF2-40B4-BE49-F238E27FC236}">
                <a16:creationId xmlns:a16="http://schemas.microsoft.com/office/drawing/2014/main" id="{C6866F9F-8E68-DF27-7E31-70F02646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18" y="447674"/>
            <a:ext cx="7426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</a:pPr>
            <a:r>
              <a:rPr lang="hu-HU" altLang="hu-HU" sz="3000" b="1" dirty="0">
                <a:solidFill>
                  <a:srgbClr val="FF0000"/>
                </a:solidFill>
              </a:rPr>
              <a:t>Hogyan működik egy menettömítés?</a:t>
            </a:r>
            <a:endParaRPr lang="de-DE" altLang="hu-HU" sz="3000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2E130D9D-0751-56A0-A4AA-9E5FD704B594}"/>
              </a:ext>
            </a:extLst>
          </p:cNvPr>
          <p:cNvSpPr txBox="1">
            <a:spLocks/>
          </p:cNvSpPr>
          <p:nvPr/>
        </p:nvSpPr>
        <p:spPr bwMode="gray">
          <a:xfrm>
            <a:off x="9753760" y="6164263"/>
            <a:ext cx="47836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None/>
              <a:defRPr sz="2400" b="0" i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Henkel GT Flexa Rg" pitchFamily="2" charset="77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533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514600" indent="-228600" algn="ctr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971800" indent="-228600" algn="ctr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429000" indent="-228600" algn="ctr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886200" indent="-228600" algn="ctr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fld id="{7778BD0E-0F7C-4E9D-AA68-668A35218F1C}" type="slidenum">
              <a:rPr lang="en-US" altLang="hu-HU" sz="1200" kern="0" smtClean="0">
                <a:solidFill>
                  <a:schemeClr val="bg1"/>
                </a:solidFill>
              </a:rPr>
              <a:pPr/>
              <a:t>9</a:t>
            </a:fld>
            <a:r>
              <a:rPr lang="en-US" altLang="hu-HU" sz="1200" ker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 Box 13" descr="Parchment">
            <a:extLst>
              <a:ext uri="{FF2B5EF4-FFF2-40B4-BE49-F238E27FC236}">
                <a16:creationId xmlns:a16="http://schemas.microsoft.com/office/drawing/2014/main" id="{B5E0CBE5-70B8-C8DE-271B-77839DBFD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683" y="1558926"/>
            <a:ext cx="84248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sz="2000"/>
              <a:t>Kitölti a menetek között hézagot, réseket</a:t>
            </a:r>
            <a:r>
              <a:rPr lang="en-GB" altLang="hu-HU" sz="2000"/>
              <a:t> </a:t>
            </a:r>
          </a:p>
          <a:p>
            <a:pPr algn="l">
              <a:buClr>
                <a:schemeClr val="tx2"/>
              </a:buClr>
              <a:buSzPct val="120000"/>
              <a:buFontTx/>
              <a:buChar char="•"/>
            </a:pPr>
            <a:r>
              <a:rPr lang="hu-HU" altLang="hu-HU" sz="2000"/>
              <a:t>Felületi egyenetlenségeket is kompenzálja</a:t>
            </a:r>
            <a:endParaRPr lang="en-GB" altLang="hu-HU" sz="2000"/>
          </a:p>
          <a:p>
            <a:pPr algn="l"/>
            <a:endParaRPr lang="en-GB" altLang="hu-HU" sz="200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FA2DEB66-3BF3-132E-5D0C-50F7CB52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32" y="2389189"/>
            <a:ext cx="5124450" cy="40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39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andarddesign">
  <a:themeElements>
    <a:clrScheme name="Henkel PPT 2014-08-21">
      <a:dk1>
        <a:srgbClr val="000000"/>
      </a:dk1>
      <a:lt1>
        <a:srgbClr val="FFFFFF"/>
      </a:lt1>
      <a:dk2>
        <a:srgbClr val="E1000F"/>
      </a:dk2>
      <a:lt2>
        <a:srgbClr val="CDD2D2"/>
      </a:lt2>
      <a:accent1>
        <a:srgbClr val="AFB4B9"/>
      </a:accent1>
      <a:accent2>
        <a:srgbClr val="828C96"/>
      </a:accent2>
      <a:accent3>
        <a:srgbClr val="FFFFFF"/>
      </a:accent3>
      <a:accent4>
        <a:srgbClr val="000000"/>
      </a:accent4>
      <a:accent5>
        <a:srgbClr val="E6E7E7"/>
      </a:accent5>
      <a:accent6>
        <a:srgbClr val="5F6973"/>
      </a:accent6>
      <a:hlink>
        <a:srgbClr val="5F6973"/>
      </a:hlink>
      <a:folHlink>
        <a:srgbClr val="0064A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DD2D2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custClrLst>
    <a:custClr name="Henkel Red">
      <a:srgbClr val="E1000F"/>
    </a:custClr>
    <a:custClr name="Gray">
      <a:srgbClr val="5F6973"/>
    </a:custClr>
    <a:custClr name="Gray 2">
      <a:srgbClr val="828C96"/>
    </a:custClr>
    <a:custClr name="Gray 3">
      <a:srgbClr val="AFB4B9"/>
    </a:custClr>
    <a:custClr name="Gray 4">
      <a:srgbClr val="CDD2D2"/>
    </a:custClr>
    <a:custClr name="Gray 5">
      <a:srgbClr val="E6E7E7"/>
    </a:custClr>
    <a:custClr name="Blue 1">
      <a:srgbClr val="0078C8"/>
    </a:custClr>
    <a:custClr name="Blue 2">
      <a:srgbClr val="0064A0"/>
    </a:custClr>
    <a:custClr name="Blue 3">
      <a:srgbClr val="82A0AF"/>
    </a:custClr>
    <a:custClr name="Yellow">
      <a:srgbClr val="F5EB7D"/>
    </a:custClr>
    <a:custClr name="Orange 1">
      <a:srgbClr val="F0AF00"/>
    </a:custClr>
    <a:custClr name="Orange 2">
      <a:srgbClr val="CD5A14"/>
    </a:custClr>
    <a:custClr name="Red 3">
      <a:srgbClr val="FFC3A0"/>
    </a:custClr>
    <a:custClr name="Red 2">
      <a:srgbClr val="A03237"/>
    </a:custClr>
    <a:custClr name="Red 1">
      <a:srgbClr val="64142D"/>
    </a:custClr>
    <a:custClr name="Green 1">
      <a:srgbClr val="BEC896"/>
    </a:custClr>
    <a:custClr name="Green 2">
      <a:srgbClr val="B4BE00"/>
    </a:custClr>
    <a:custClr name="Green 3">
      <a:srgbClr val="008246"/>
    </a:custClr>
  </a:custClrLst>
  <a:extLst>
    <a:ext uri="{05A4C25C-085E-4340-85A3-A5531E510DB2}">
      <thm15:themeFamily xmlns:thm15="http://schemas.microsoft.com/office/thememl/2012/main" name="Template LOCTITE_lowres_short.potx" id="{DBA5A01F-EF85-4358-A38A-BEFE42EC3B60}" vid="{E7920C28-725C-4073-86FB-33BCCEFA18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1157</Words>
  <Application>Microsoft Office PowerPoint</Application>
  <PresentationFormat>Szélesvásznú</PresentationFormat>
  <Paragraphs>290</Paragraphs>
  <Slides>39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54" baseType="lpstr">
      <vt:lpstr>MS PGothic</vt:lpstr>
      <vt:lpstr>Arial</vt:lpstr>
      <vt:lpstr>Arial Unicode MS</vt:lpstr>
      <vt:lpstr>Calibri</vt:lpstr>
      <vt:lpstr>Henkel GT Flexa Bl</vt:lpstr>
      <vt:lpstr>Henkel GT Flexa Lt</vt:lpstr>
      <vt:lpstr>Henkel GT Flexa Rg</vt:lpstr>
      <vt:lpstr>inherit</vt:lpstr>
      <vt:lpstr>Segoe UI</vt:lpstr>
      <vt:lpstr>Segoe UI Historic</vt:lpstr>
      <vt:lpstr>Segoe UI Light</vt:lpstr>
      <vt:lpstr>Times New Roman</vt:lpstr>
      <vt:lpstr>ヒラギノ角ゴ Pro W3</vt:lpstr>
      <vt:lpstr>Standarddesign</vt:lpstr>
      <vt:lpstr>think-cell Folie</vt:lpstr>
      <vt:lpstr>LOCTITE  MÖE</vt:lpstr>
      <vt:lpstr>A Henkel világszerte (2024)</vt:lpstr>
      <vt:lpstr>PowerPoint-bemutató</vt:lpstr>
      <vt:lpstr>PowerPoint-bemutató</vt:lpstr>
      <vt:lpstr>PowerPoint-bemutató</vt:lpstr>
      <vt:lpstr>PowerPoint-bemutató</vt:lpstr>
      <vt:lpstr>PowerPoint-bemutató</vt:lpstr>
      <vt:lpstr>Menettömítő termékek  Meghibásodási okok</vt:lpstr>
      <vt:lpstr>PowerPoint-bemutató</vt:lpstr>
      <vt:lpstr>Menettömítő termékek  Hagyományos megoldások</vt:lpstr>
      <vt:lpstr>PowerPoint-bemutató</vt:lpstr>
      <vt:lpstr>Menettömítő termékek  Hogyan használjuk a LOCTITE 55 terméket?</vt:lpstr>
      <vt:lpstr>PowerPoint-bemutató</vt:lpstr>
      <vt:lpstr>PowerPoint-bemutató</vt:lpstr>
      <vt:lpstr>Menettömítő termékek  LOCTITE 55 alkalmazási példa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Menettömítő termékek  Hogyan használjuk a LOCTITE folyékony menettömítőket?</vt:lpstr>
      <vt:lpstr>Menettömítő termékek  Mit használjunk műanyag fittingek esetében?</vt:lpstr>
      <vt:lpstr>PowerPoint-bemutató</vt:lpstr>
      <vt:lpstr>Termék kiválasztás</vt:lpstr>
      <vt:lpstr>PowerPoint-bemutató</vt:lpstr>
      <vt:lpstr>PowerPoint-bemutató</vt:lpstr>
      <vt:lpstr>PowerPoint-bemutató</vt:lpstr>
      <vt:lpstr>Polimer kompozit védőbevonatok és bevonó anyagok</vt:lpstr>
      <vt:lpstr>PowerPoint-bemutató</vt:lpstr>
      <vt:lpstr>Loctite pillanatragasztók</vt:lpstr>
      <vt:lpstr>PowerPoint-bemutató</vt:lpstr>
      <vt:lpstr>Loctite HY 4070 2 komp. ragasztó</vt:lpstr>
      <vt:lpstr>Loctite 4090 – Új Hibrid ragasztó Pillanatragasztó – Epoxy ragasztó</vt:lpstr>
      <vt:lpstr>Loctite 4090 – Új Hibrid ragasztó Pillanatragasztó – Epoxy ragasztó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Adhesive Technologies</dc:title>
  <dc:creator>Ferenc Cseke</dc:creator>
  <cp:lastModifiedBy>User</cp:lastModifiedBy>
  <cp:revision>49</cp:revision>
  <dcterms:created xsi:type="dcterms:W3CDTF">2020-04-15T19:59:31Z</dcterms:created>
  <dcterms:modified xsi:type="dcterms:W3CDTF">2024-12-05T12:57:34Z</dcterms:modified>
</cp:coreProperties>
</file>