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730" r:id="rId2"/>
    <p:sldId id="258" r:id="rId3"/>
    <p:sldId id="725" r:id="rId4"/>
    <p:sldId id="257" r:id="rId5"/>
    <p:sldId id="717" r:id="rId6"/>
    <p:sldId id="336" r:id="rId7"/>
    <p:sldId id="719" r:id="rId8"/>
    <p:sldId id="718" r:id="rId9"/>
    <p:sldId id="259" r:id="rId10"/>
    <p:sldId id="720" r:id="rId11"/>
    <p:sldId id="724" r:id="rId12"/>
    <p:sldId id="260" r:id="rId13"/>
    <p:sldId id="710" r:id="rId14"/>
    <p:sldId id="711" r:id="rId15"/>
    <p:sldId id="712" r:id="rId16"/>
    <p:sldId id="713" r:id="rId17"/>
    <p:sldId id="714" r:id="rId18"/>
    <p:sldId id="715" r:id="rId19"/>
    <p:sldId id="716" r:id="rId20"/>
    <p:sldId id="272" r:id="rId21"/>
    <p:sldId id="721" r:id="rId22"/>
    <p:sldId id="722" r:id="rId23"/>
    <p:sldId id="723" r:id="rId24"/>
    <p:sldId id="727" r:id="rId25"/>
    <p:sldId id="728" r:id="rId26"/>
    <p:sldId id="729" r:id="rId27"/>
    <p:sldId id="256" r:id="rId28"/>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62" d="100"/>
          <a:sy n="62" d="100"/>
        </p:scale>
        <p:origin x="75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DELL\Documents\Zoli\FTC\PIP%20Program\Groupama%20Arena%20-%20PIP%20measurement%20results.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42"/>
    </mc:Choice>
    <mc:Fallback>
      <c:style val="42"/>
    </mc:Fallback>
  </mc:AlternateContent>
  <c:clrMapOvr bg1="lt1" tx1="dk1" bg2="lt2" tx2="dk2" accent1="accent1" accent2="accent2" accent3="accent3" accent4="accent4" accent5="accent5" accent6="accent6" hlink="hlink" folHlink="folHlink"/>
  <c:chart>
    <c:title>
      <c:tx>
        <c:rich>
          <a:bodyPr/>
          <a:lstStyle/>
          <a:p>
            <a:pPr>
              <a:defRPr/>
            </a:pPr>
            <a:r>
              <a:rPr lang="hu-HU" dirty="0"/>
              <a:t>2015. június - 2017. január</a:t>
            </a:r>
            <a:endParaRPr lang="en-US" dirty="0"/>
          </a:p>
        </c:rich>
      </c:tx>
      <c:overlay val="0"/>
    </c:title>
    <c:autoTitleDeleted val="0"/>
    <c:plotArea>
      <c:layout>
        <c:manualLayout>
          <c:layoutTarget val="inner"/>
          <c:xMode val="edge"/>
          <c:yMode val="edge"/>
          <c:x val="1.9501093613298468E-2"/>
          <c:y val="0.16884919388989164"/>
          <c:w val="0.96105446194225286"/>
          <c:h val="0.38485339235811589"/>
        </c:manualLayout>
      </c:layout>
      <c:lineChart>
        <c:grouping val="standard"/>
        <c:varyColors val="0"/>
        <c:ser>
          <c:idx val="0"/>
          <c:order val="0"/>
          <c:tx>
            <c:strRef>
              <c:f>'Gyökérzet diagram'!$B$1:$B$2</c:f>
              <c:strCache>
                <c:ptCount val="1"/>
                <c:pt idx="0">
                  <c:v>Gyökérzet (mm)</c:v>
                </c:pt>
              </c:strCache>
            </c:strRef>
          </c:tx>
          <c:marker>
            <c:symbol val="none"/>
          </c:marker>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'Gyökérzet diagram'!$A$3:$A$22</c:f>
              <c:strCache>
                <c:ptCount val="20"/>
                <c:pt idx="0">
                  <c:v>Június</c:v>
                </c:pt>
                <c:pt idx="1">
                  <c:v>Július</c:v>
                </c:pt>
                <c:pt idx="2">
                  <c:v>Augusztus</c:v>
                </c:pt>
                <c:pt idx="3">
                  <c:v>Szeptember</c:v>
                </c:pt>
                <c:pt idx="4">
                  <c:v>Október</c:v>
                </c:pt>
                <c:pt idx="5">
                  <c:v>November</c:v>
                </c:pt>
                <c:pt idx="6">
                  <c:v>December</c:v>
                </c:pt>
                <c:pt idx="7">
                  <c:v>Január</c:v>
                </c:pt>
                <c:pt idx="8">
                  <c:v>Február</c:v>
                </c:pt>
                <c:pt idx="9">
                  <c:v>Március</c:v>
                </c:pt>
                <c:pt idx="10">
                  <c:v>Április</c:v>
                </c:pt>
                <c:pt idx="11">
                  <c:v>Május</c:v>
                </c:pt>
                <c:pt idx="12">
                  <c:v>Június</c:v>
                </c:pt>
                <c:pt idx="13">
                  <c:v>Július</c:v>
                </c:pt>
                <c:pt idx="14">
                  <c:v>Augusztus</c:v>
                </c:pt>
                <c:pt idx="15">
                  <c:v>Szeptember</c:v>
                </c:pt>
                <c:pt idx="16">
                  <c:v>Október</c:v>
                </c:pt>
                <c:pt idx="17">
                  <c:v>November</c:v>
                </c:pt>
                <c:pt idx="18">
                  <c:v>December</c:v>
                </c:pt>
                <c:pt idx="19">
                  <c:v>Január</c:v>
                </c:pt>
              </c:strCache>
            </c:strRef>
          </c:cat>
          <c:val>
            <c:numRef>
              <c:f>'Gyökérzet diagram'!$B$3:$B$22</c:f>
              <c:numCache>
                <c:formatCode>0.0</c:formatCode>
                <c:ptCount val="20"/>
                <c:pt idx="0">
                  <c:v>89</c:v>
                </c:pt>
                <c:pt idx="1">
                  <c:v>62</c:v>
                </c:pt>
                <c:pt idx="2">
                  <c:v>33.5</c:v>
                </c:pt>
                <c:pt idx="3">
                  <c:v>90</c:v>
                </c:pt>
                <c:pt idx="4">
                  <c:v>90</c:v>
                </c:pt>
                <c:pt idx="5">
                  <c:v>106.5</c:v>
                </c:pt>
                <c:pt idx="6">
                  <c:v>103</c:v>
                </c:pt>
                <c:pt idx="7">
                  <c:v>88.3</c:v>
                </c:pt>
                <c:pt idx="8">
                  <c:v>83.3</c:v>
                </c:pt>
                <c:pt idx="9">
                  <c:v>103</c:v>
                </c:pt>
                <c:pt idx="10">
                  <c:v>136.69999999999999</c:v>
                </c:pt>
                <c:pt idx="11">
                  <c:v>143.30000000000001</c:v>
                </c:pt>
                <c:pt idx="12">
                  <c:v>148.30000000000001</c:v>
                </c:pt>
                <c:pt idx="13">
                  <c:v>150</c:v>
                </c:pt>
                <c:pt idx="14">
                  <c:v>135</c:v>
                </c:pt>
                <c:pt idx="15">
                  <c:v>130</c:v>
                </c:pt>
                <c:pt idx="16">
                  <c:v>136.6</c:v>
                </c:pt>
                <c:pt idx="17">
                  <c:v>103.3</c:v>
                </c:pt>
                <c:pt idx="18">
                  <c:v>90</c:v>
                </c:pt>
                <c:pt idx="19">
                  <c:v>113.3</c:v>
                </c:pt>
              </c:numCache>
            </c:numRef>
          </c:val>
          <c:smooth val="0"/>
          <c:extLst>
            <c:ext xmlns:c16="http://schemas.microsoft.com/office/drawing/2014/chart" uri="{C3380CC4-5D6E-409C-BE32-E72D297353CC}">
              <c16:uniqueId val="{00000000-0312-4207-AAB7-5DA03A8DB9A5}"/>
            </c:ext>
          </c:extLst>
        </c:ser>
        <c:dLbls>
          <c:showLegendKey val="0"/>
          <c:showVal val="1"/>
          <c:showCatName val="0"/>
          <c:showSerName val="0"/>
          <c:showPercent val="0"/>
          <c:showBubbleSize val="0"/>
        </c:dLbls>
        <c:smooth val="0"/>
        <c:axId val="74603520"/>
        <c:axId val="78037760"/>
      </c:lineChart>
      <c:catAx>
        <c:axId val="74603520"/>
        <c:scaling>
          <c:orientation val="minMax"/>
        </c:scaling>
        <c:delete val="0"/>
        <c:axPos val="b"/>
        <c:numFmt formatCode="General" sourceLinked="1"/>
        <c:majorTickMark val="none"/>
        <c:minorTickMark val="none"/>
        <c:tickLblPos val="nextTo"/>
        <c:crossAx val="78037760"/>
        <c:crosses val="autoZero"/>
        <c:auto val="1"/>
        <c:lblAlgn val="ctr"/>
        <c:lblOffset val="100"/>
        <c:noMultiLvlLbl val="0"/>
      </c:catAx>
      <c:valAx>
        <c:axId val="78037760"/>
        <c:scaling>
          <c:orientation val="minMax"/>
        </c:scaling>
        <c:delete val="1"/>
        <c:axPos val="l"/>
        <c:numFmt formatCode="0.0" sourceLinked="1"/>
        <c:majorTickMark val="out"/>
        <c:minorTickMark val="none"/>
        <c:tickLblPos val="none"/>
        <c:crossAx val="74603520"/>
        <c:crosses val="autoZero"/>
        <c:crossBetween val="between"/>
      </c:valAx>
    </c:plotArea>
    <c:legend>
      <c:legendPos val="t"/>
      <c:overlay val="0"/>
    </c:legend>
    <c:plotVisOnly val="1"/>
    <c:dispBlanksAs val="gap"/>
    <c:showDLblsOverMax val="0"/>
  </c:chart>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0.35825</cdr:x>
      <cdr:y>0.16923</cdr:y>
    </cdr:from>
    <cdr:to>
      <cdr:x>0.35825</cdr:x>
      <cdr:y>0.55385</cdr:y>
    </cdr:to>
    <cdr:sp macro="" textlink="">
      <cdr:nvSpPr>
        <cdr:cNvPr id="3" name="Egyenes összekötő 2"/>
        <cdr:cNvSpPr/>
      </cdr:nvSpPr>
      <cdr:spPr>
        <a:xfrm xmlns:a="http://schemas.openxmlformats.org/drawingml/2006/main">
          <a:off x="3275856" y="792088"/>
          <a:ext cx="0" cy="18002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hu-HU"/>
        </a:p>
      </cdr:txBody>
    </cdr:sp>
  </cdr:relSizeAnchor>
  <cdr:relSizeAnchor xmlns:cdr="http://schemas.openxmlformats.org/drawingml/2006/chartDrawing">
    <cdr:from>
      <cdr:x>0.92524</cdr:x>
      <cdr:y>0.16923</cdr:y>
    </cdr:from>
    <cdr:to>
      <cdr:x>0.92524</cdr:x>
      <cdr:y>0.55385</cdr:y>
    </cdr:to>
    <cdr:sp macro="" textlink="">
      <cdr:nvSpPr>
        <cdr:cNvPr id="5" name="Egyenes összekötő 4"/>
        <cdr:cNvSpPr/>
      </cdr:nvSpPr>
      <cdr:spPr>
        <a:xfrm xmlns:a="http://schemas.openxmlformats.org/drawingml/2006/main">
          <a:off x="8460432" y="792088"/>
          <a:ext cx="0" cy="18002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hu-HU"/>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6T12:58:00.394"/>
    </inkml:context>
    <inkml:brush xml:id="br0">
      <inkml:brushProperty name="width" value="0.035" units="cm"/>
      <inkml:brushProperty name="height" value="0.035" units="cm"/>
      <inkml:brushProperty name="color" value="#E71224"/>
    </inkml:brush>
  </inkml:definitions>
  <inkml:trace contextRef="#ctx0" brushRef="#br0">0 0 24575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6T12:58:01.810"/>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6T12:58:08.911"/>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6T12:58:10.258"/>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6T12:58:11.870"/>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6T13:00:28.639"/>
    </inkml:context>
    <inkml:brush xml:id="br0">
      <inkml:brushProperty name="width" value="0.035" units="cm"/>
      <inkml:brushProperty name="height" value="0.035" units="cm"/>
      <inkml:brushProperty name="color" value="#E71224"/>
    </inkml:brush>
  </inkml:definitions>
  <inkml:trace contextRef="#ctx0" brushRef="#br0">1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6T13:00:39.676"/>
    </inkml:context>
    <inkml:brush xml:id="br0">
      <inkml:brushProperty name="width" value="0.05" units="cm"/>
      <inkml:brushProperty name="height" value="0.05" units="cm"/>
      <inkml:brushProperty name="color" value="#AE198D"/>
      <inkml:brushProperty name="inkEffects" value="galaxy"/>
      <inkml:brushProperty name="anchorX" value="-3250.84741"/>
      <inkml:brushProperty name="anchorY" value="-13721.06836"/>
      <inkml:brushProperty name="scaleFactor" value="0.5"/>
    </inkml:brush>
  </inkml:definitions>
  <inkml:trace contextRef="#ctx0" brushRef="#br0">0 0 24575,'0'0'0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A673CCC-B0D0-19A7-02AB-FCAEE92F1C9D}"/>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DEF7656D-9E0A-7A50-A08B-4CFF6BCF0F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F3DA7733-7042-E79E-C7F4-307D7A29E8C1}"/>
              </a:ext>
            </a:extLst>
          </p:cNvPr>
          <p:cNvSpPr>
            <a:spLocks noGrp="1"/>
          </p:cNvSpPr>
          <p:nvPr>
            <p:ph type="dt" sz="half" idx="10"/>
          </p:nvPr>
        </p:nvSpPr>
        <p:spPr/>
        <p:txBody>
          <a:bodyPr/>
          <a:lstStyle/>
          <a:p>
            <a:fld id="{5322FFEE-57ED-478B-B411-F895A609C39C}" type="datetimeFigureOut">
              <a:rPr lang="hu-HU" smtClean="0"/>
              <a:t>2024. 12. 05.</a:t>
            </a:fld>
            <a:endParaRPr lang="hu-HU"/>
          </a:p>
        </p:txBody>
      </p:sp>
      <p:sp>
        <p:nvSpPr>
          <p:cNvPr id="5" name="Élőláb helye 4">
            <a:extLst>
              <a:ext uri="{FF2B5EF4-FFF2-40B4-BE49-F238E27FC236}">
                <a16:creationId xmlns:a16="http://schemas.microsoft.com/office/drawing/2014/main" id="{48DFA090-5CED-7214-FA38-1690A97C26A6}"/>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344DA7B9-21EF-4DAC-50FD-507A0209B427}"/>
              </a:ext>
            </a:extLst>
          </p:cNvPr>
          <p:cNvSpPr>
            <a:spLocks noGrp="1"/>
          </p:cNvSpPr>
          <p:nvPr>
            <p:ph type="sldNum" sz="quarter" idx="12"/>
          </p:nvPr>
        </p:nvSpPr>
        <p:spPr/>
        <p:txBody>
          <a:bodyPr/>
          <a:lstStyle/>
          <a:p>
            <a:fld id="{F57177CB-22C3-4A04-9FB5-4477CFBC9E22}" type="slidenum">
              <a:rPr lang="hu-HU" smtClean="0"/>
              <a:t>‹#›</a:t>
            </a:fld>
            <a:endParaRPr lang="hu-HU"/>
          </a:p>
        </p:txBody>
      </p:sp>
    </p:spTree>
    <p:extLst>
      <p:ext uri="{BB962C8B-B14F-4D97-AF65-F5344CB8AC3E}">
        <p14:creationId xmlns:p14="http://schemas.microsoft.com/office/powerpoint/2010/main" val="3495840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6866019-5C70-1391-28C7-E99A33554356}"/>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BCE4FF7F-4845-9565-0245-34599138A04C}"/>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D38958B7-BE6E-E7B3-14CF-AB6E404B093D}"/>
              </a:ext>
            </a:extLst>
          </p:cNvPr>
          <p:cNvSpPr>
            <a:spLocks noGrp="1"/>
          </p:cNvSpPr>
          <p:nvPr>
            <p:ph type="dt" sz="half" idx="10"/>
          </p:nvPr>
        </p:nvSpPr>
        <p:spPr/>
        <p:txBody>
          <a:bodyPr/>
          <a:lstStyle/>
          <a:p>
            <a:fld id="{5322FFEE-57ED-478B-B411-F895A609C39C}" type="datetimeFigureOut">
              <a:rPr lang="hu-HU" smtClean="0"/>
              <a:t>2024. 12. 05.</a:t>
            </a:fld>
            <a:endParaRPr lang="hu-HU"/>
          </a:p>
        </p:txBody>
      </p:sp>
      <p:sp>
        <p:nvSpPr>
          <p:cNvPr id="5" name="Élőláb helye 4">
            <a:extLst>
              <a:ext uri="{FF2B5EF4-FFF2-40B4-BE49-F238E27FC236}">
                <a16:creationId xmlns:a16="http://schemas.microsoft.com/office/drawing/2014/main" id="{C6A6E425-7686-4ECA-881A-1DF4EEBC56D4}"/>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D7105F55-B388-07AD-890B-71CF58D03784}"/>
              </a:ext>
            </a:extLst>
          </p:cNvPr>
          <p:cNvSpPr>
            <a:spLocks noGrp="1"/>
          </p:cNvSpPr>
          <p:nvPr>
            <p:ph type="sldNum" sz="quarter" idx="12"/>
          </p:nvPr>
        </p:nvSpPr>
        <p:spPr/>
        <p:txBody>
          <a:bodyPr/>
          <a:lstStyle/>
          <a:p>
            <a:fld id="{F57177CB-22C3-4A04-9FB5-4477CFBC9E22}" type="slidenum">
              <a:rPr lang="hu-HU" smtClean="0"/>
              <a:t>‹#›</a:t>
            </a:fld>
            <a:endParaRPr lang="hu-HU"/>
          </a:p>
        </p:txBody>
      </p:sp>
    </p:spTree>
    <p:extLst>
      <p:ext uri="{BB962C8B-B14F-4D97-AF65-F5344CB8AC3E}">
        <p14:creationId xmlns:p14="http://schemas.microsoft.com/office/powerpoint/2010/main" val="1309280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75AA53C9-B6B8-0B13-68B3-6AED4583EDA6}"/>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145ADC2B-4B0C-1A11-80DC-04B94FA4E9A2}"/>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99088ACB-4270-D431-589C-122FD2CF9D36}"/>
              </a:ext>
            </a:extLst>
          </p:cNvPr>
          <p:cNvSpPr>
            <a:spLocks noGrp="1"/>
          </p:cNvSpPr>
          <p:nvPr>
            <p:ph type="dt" sz="half" idx="10"/>
          </p:nvPr>
        </p:nvSpPr>
        <p:spPr/>
        <p:txBody>
          <a:bodyPr/>
          <a:lstStyle/>
          <a:p>
            <a:fld id="{5322FFEE-57ED-478B-B411-F895A609C39C}" type="datetimeFigureOut">
              <a:rPr lang="hu-HU" smtClean="0"/>
              <a:t>2024. 12. 05.</a:t>
            </a:fld>
            <a:endParaRPr lang="hu-HU"/>
          </a:p>
        </p:txBody>
      </p:sp>
      <p:sp>
        <p:nvSpPr>
          <p:cNvPr id="5" name="Élőláb helye 4">
            <a:extLst>
              <a:ext uri="{FF2B5EF4-FFF2-40B4-BE49-F238E27FC236}">
                <a16:creationId xmlns:a16="http://schemas.microsoft.com/office/drawing/2014/main" id="{F8A891D6-C826-DE85-2299-96D6D1F009C9}"/>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48820C29-E3A5-4531-BD24-502EFBFE8842}"/>
              </a:ext>
            </a:extLst>
          </p:cNvPr>
          <p:cNvSpPr>
            <a:spLocks noGrp="1"/>
          </p:cNvSpPr>
          <p:nvPr>
            <p:ph type="sldNum" sz="quarter" idx="12"/>
          </p:nvPr>
        </p:nvSpPr>
        <p:spPr/>
        <p:txBody>
          <a:bodyPr/>
          <a:lstStyle/>
          <a:p>
            <a:fld id="{F57177CB-22C3-4A04-9FB5-4477CFBC9E22}" type="slidenum">
              <a:rPr lang="hu-HU" smtClean="0"/>
              <a:t>‹#›</a:t>
            </a:fld>
            <a:endParaRPr lang="hu-HU"/>
          </a:p>
        </p:txBody>
      </p:sp>
    </p:spTree>
    <p:extLst>
      <p:ext uri="{BB962C8B-B14F-4D97-AF65-F5344CB8AC3E}">
        <p14:creationId xmlns:p14="http://schemas.microsoft.com/office/powerpoint/2010/main" val="686302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DAE2894-CA95-C04E-C546-C4CBF6FF5992}"/>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26B0939C-C324-C6B3-60FE-A2164B967468}"/>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357BE8AC-5ADE-728C-41E4-B07BD9C0417D}"/>
              </a:ext>
            </a:extLst>
          </p:cNvPr>
          <p:cNvSpPr>
            <a:spLocks noGrp="1"/>
          </p:cNvSpPr>
          <p:nvPr>
            <p:ph type="dt" sz="half" idx="10"/>
          </p:nvPr>
        </p:nvSpPr>
        <p:spPr/>
        <p:txBody>
          <a:bodyPr/>
          <a:lstStyle/>
          <a:p>
            <a:fld id="{5322FFEE-57ED-478B-B411-F895A609C39C}" type="datetimeFigureOut">
              <a:rPr lang="hu-HU" smtClean="0"/>
              <a:t>2024. 12. 05.</a:t>
            </a:fld>
            <a:endParaRPr lang="hu-HU"/>
          </a:p>
        </p:txBody>
      </p:sp>
      <p:sp>
        <p:nvSpPr>
          <p:cNvPr id="5" name="Élőláb helye 4">
            <a:extLst>
              <a:ext uri="{FF2B5EF4-FFF2-40B4-BE49-F238E27FC236}">
                <a16:creationId xmlns:a16="http://schemas.microsoft.com/office/drawing/2014/main" id="{9AD8AD49-F5D3-1598-5F21-2B3A8673C478}"/>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C5391A38-C3B7-34B6-9790-35441519E675}"/>
              </a:ext>
            </a:extLst>
          </p:cNvPr>
          <p:cNvSpPr>
            <a:spLocks noGrp="1"/>
          </p:cNvSpPr>
          <p:nvPr>
            <p:ph type="sldNum" sz="quarter" idx="12"/>
          </p:nvPr>
        </p:nvSpPr>
        <p:spPr/>
        <p:txBody>
          <a:bodyPr/>
          <a:lstStyle/>
          <a:p>
            <a:fld id="{F57177CB-22C3-4A04-9FB5-4477CFBC9E22}" type="slidenum">
              <a:rPr lang="hu-HU" smtClean="0"/>
              <a:t>‹#›</a:t>
            </a:fld>
            <a:endParaRPr lang="hu-HU"/>
          </a:p>
        </p:txBody>
      </p:sp>
    </p:spTree>
    <p:extLst>
      <p:ext uri="{BB962C8B-B14F-4D97-AF65-F5344CB8AC3E}">
        <p14:creationId xmlns:p14="http://schemas.microsoft.com/office/powerpoint/2010/main" val="2374847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AB03690-3304-F5DC-0889-257A92FEB5AC}"/>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685BCF4B-18AB-FBE6-DF7D-E4E63C7A6A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692B1A4E-83C9-6026-18BF-54D09269386E}"/>
              </a:ext>
            </a:extLst>
          </p:cNvPr>
          <p:cNvSpPr>
            <a:spLocks noGrp="1"/>
          </p:cNvSpPr>
          <p:nvPr>
            <p:ph type="dt" sz="half" idx="10"/>
          </p:nvPr>
        </p:nvSpPr>
        <p:spPr/>
        <p:txBody>
          <a:bodyPr/>
          <a:lstStyle/>
          <a:p>
            <a:fld id="{5322FFEE-57ED-478B-B411-F895A609C39C}" type="datetimeFigureOut">
              <a:rPr lang="hu-HU" smtClean="0"/>
              <a:t>2024. 12. 05.</a:t>
            </a:fld>
            <a:endParaRPr lang="hu-HU"/>
          </a:p>
        </p:txBody>
      </p:sp>
      <p:sp>
        <p:nvSpPr>
          <p:cNvPr id="5" name="Élőláb helye 4">
            <a:extLst>
              <a:ext uri="{FF2B5EF4-FFF2-40B4-BE49-F238E27FC236}">
                <a16:creationId xmlns:a16="http://schemas.microsoft.com/office/drawing/2014/main" id="{DDAE269D-4D23-47B1-C956-2BD17CE661E1}"/>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FA27CFAA-A28F-CDDE-AD1F-BC5EB8450A9F}"/>
              </a:ext>
            </a:extLst>
          </p:cNvPr>
          <p:cNvSpPr>
            <a:spLocks noGrp="1"/>
          </p:cNvSpPr>
          <p:nvPr>
            <p:ph type="sldNum" sz="quarter" idx="12"/>
          </p:nvPr>
        </p:nvSpPr>
        <p:spPr/>
        <p:txBody>
          <a:bodyPr/>
          <a:lstStyle/>
          <a:p>
            <a:fld id="{F57177CB-22C3-4A04-9FB5-4477CFBC9E22}" type="slidenum">
              <a:rPr lang="hu-HU" smtClean="0"/>
              <a:t>‹#›</a:t>
            </a:fld>
            <a:endParaRPr lang="hu-HU"/>
          </a:p>
        </p:txBody>
      </p:sp>
    </p:spTree>
    <p:extLst>
      <p:ext uri="{BB962C8B-B14F-4D97-AF65-F5344CB8AC3E}">
        <p14:creationId xmlns:p14="http://schemas.microsoft.com/office/powerpoint/2010/main" val="3346185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42C8EC3-43D5-56CB-5184-9842F5DF586C}"/>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A3763CE4-7D3E-5941-2522-F2DB3ADE815C}"/>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127F0FCB-32AA-64F2-0F11-0E56C2D18084}"/>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E91A7C1E-D80D-1E75-00AB-CB308CEDB0B4}"/>
              </a:ext>
            </a:extLst>
          </p:cNvPr>
          <p:cNvSpPr>
            <a:spLocks noGrp="1"/>
          </p:cNvSpPr>
          <p:nvPr>
            <p:ph type="dt" sz="half" idx="10"/>
          </p:nvPr>
        </p:nvSpPr>
        <p:spPr/>
        <p:txBody>
          <a:bodyPr/>
          <a:lstStyle/>
          <a:p>
            <a:fld id="{5322FFEE-57ED-478B-B411-F895A609C39C}" type="datetimeFigureOut">
              <a:rPr lang="hu-HU" smtClean="0"/>
              <a:t>2024. 12. 05.</a:t>
            </a:fld>
            <a:endParaRPr lang="hu-HU"/>
          </a:p>
        </p:txBody>
      </p:sp>
      <p:sp>
        <p:nvSpPr>
          <p:cNvPr id="6" name="Élőláb helye 5">
            <a:extLst>
              <a:ext uri="{FF2B5EF4-FFF2-40B4-BE49-F238E27FC236}">
                <a16:creationId xmlns:a16="http://schemas.microsoft.com/office/drawing/2014/main" id="{1D9CC95B-C306-944B-5C1C-61BDA53F987A}"/>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5892E3C3-18EE-6F50-F0E7-0B41740C0250}"/>
              </a:ext>
            </a:extLst>
          </p:cNvPr>
          <p:cNvSpPr>
            <a:spLocks noGrp="1"/>
          </p:cNvSpPr>
          <p:nvPr>
            <p:ph type="sldNum" sz="quarter" idx="12"/>
          </p:nvPr>
        </p:nvSpPr>
        <p:spPr/>
        <p:txBody>
          <a:bodyPr/>
          <a:lstStyle/>
          <a:p>
            <a:fld id="{F57177CB-22C3-4A04-9FB5-4477CFBC9E22}" type="slidenum">
              <a:rPr lang="hu-HU" smtClean="0"/>
              <a:t>‹#›</a:t>
            </a:fld>
            <a:endParaRPr lang="hu-HU"/>
          </a:p>
        </p:txBody>
      </p:sp>
    </p:spTree>
    <p:extLst>
      <p:ext uri="{BB962C8B-B14F-4D97-AF65-F5344CB8AC3E}">
        <p14:creationId xmlns:p14="http://schemas.microsoft.com/office/powerpoint/2010/main" val="552044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4F0184F-A1EB-1A37-E93C-CC8F985E33BD}"/>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0B738D61-6DB4-9D51-227D-B9B0D40CDA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64ED02AB-0AA7-D86E-8619-806B86FFA38E}"/>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6CD3E537-6A75-BCC1-93D3-2D924E46FA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E1FB5EE9-2AB9-A5CF-D590-B54F64F4DB86}"/>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7D288295-28D0-7713-8116-9D95A8284E06}"/>
              </a:ext>
            </a:extLst>
          </p:cNvPr>
          <p:cNvSpPr>
            <a:spLocks noGrp="1"/>
          </p:cNvSpPr>
          <p:nvPr>
            <p:ph type="dt" sz="half" idx="10"/>
          </p:nvPr>
        </p:nvSpPr>
        <p:spPr/>
        <p:txBody>
          <a:bodyPr/>
          <a:lstStyle/>
          <a:p>
            <a:fld id="{5322FFEE-57ED-478B-B411-F895A609C39C}" type="datetimeFigureOut">
              <a:rPr lang="hu-HU" smtClean="0"/>
              <a:t>2024. 12. 05.</a:t>
            </a:fld>
            <a:endParaRPr lang="hu-HU"/>
          </a:p>
        </p:txBody>
      </p:sp>
      <p:sp>
        <p:nvSpPr>
          <p:cNvPr id="8" name="Élőláb helye 7">
            <a:extLst>
              <a:ext uri="{FF2B5EF4-FFF2-40B4-BE49-F238E27FC236}">
                <a16:creationId xmlns:a16="http://schemas.microsoft.com/office/drawing/2014/main" id="{346B4D34-6965-CCC8-67CC-943D9442287D}"/>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1A9F7B1E-B2CF-E752-7789-127EEC59BCD3}"/>
              </a:ext>
            </a:extLst>
          </p:cNvPr>
          <p:cNvSpPr>
            <a:spLocks noGrp="1"/>
          </p:cNvSpPr>
          <p:nvPr>
            <p:ph type="sldNum" sz="quarter" idx="12"/>
          </p:nvPr>
        </p:nvSpPr>
        <p:spPr/>
        <p:txBody>
          <a:bodyPr/>
          <a:lstStyle/>
          <a:p>
            <a:fld id="{F57177CB-22C3-4A04-9FB5-4477CFBC9E22}" type="slidenum">
              <a:rPr lang="hu-HU" smtClean="0"/>
              <a:t>‹#›</a:t>
            </a:fld>
            <a:endParaRPr lang="hu-HU"/>
          </a:p>
        </p:txBody>
      </p:sp>
    </p:spTree>
    <p:extLst>
      <p:ext uri="{BB962C8B-B14F-4D97-AF65-F5344CB8AC3E}">
        <p14:creationId xmlns:p14="http://schemas.microsoft.com/office/powerpoint/2010/main" val="661855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F5E63F0-81DE-4BE9-B87B-2485902F1AB0}"/>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A87766F5-5B0B-376E-C722-5EA32E419E8B}"/>
              </a:ext>
            </a:extLst>
          </p:cNvPr>
          <p:cNvSpPr>
            <a:spLocks noGrp="1"/>
          </p:cNvSpPr>
          <p:nvPr>
            <p:ph type="dt" sz="half" idx="10"/>
          </p:nvPr>
        </p:nvSpPr>
        <p:spPr/>
        <p:txBody>
          <a:bodyPr/>
          <a:lstStyle/>
          <a:p>
            <a:fld id="{5322FFEE-57ED-478B-B411-F895A609C39C}" type="datetimeFigureOut">
              <a:rPr lang="hu-HU" smtClean="0"/>
              <a:t>2024. 12. 05.</a:t>
            </a:fld>
            <a:endParaRPr lang="hu-HU"/>
          </a:p>
        </p:txBody>
      </p:sp>
      <p:sp>
        <p:nvSpPr>
          <p:cNvPr id="4" name="Élőláb helye 3">
            <a:extLst>
              <a:ext uri="{FF2B5EF4-FFF2-40B4-BE49-F238E27FC236}">
                <a16:creationId xmlns:a16="http://schemas.microsoft.com/office/drawing/2014/main" id="{A4C3A904-5E56-698E-5AE4-18788BFD532A}"/>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55855DC3-80D2-6CA7-D57B-8B8088AFAF25}"/>
              </a:ext>
            </a:extLst>
          </p:cNvPr>
          <p:cNvSpPr>
            <a:spLocks noGrp="1"/>
          </p:cNvSpPr>
          <p:nvPr>
            <p:ph type="sldNum" sz="quarter" idx="12"/>
          </p:nvPr>
        </p:nvSpPr>
        <p:spPr/>
        <p:txBody>
          <a:bodyPr/>
          <a:lstStyle/>
          <a:p>
            <a:fld id="{F57177CB-22C3-4A04-9FB5-4477CFBC9E22}" type="slidenum">
              <a:rPr lang="hu-HU" smtClean="0"/>
              <a:t>‹#›</a:t>
            </a:fld>
            <a:endParaRPr lang="hu-HU"/>
          </a:p>
        </p:txBody>
      </p:sp>
    </p:spTree>
    <p:extLst>
      <p:ext uri="{BB962C8B-B14F-4D97-AF65-F5344CB8AC3E}">
        <p14:creationId xmlns:p14="http://schemas.microsoft.com/office/powerpoint/2010/main" val="3055881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F70968C1-BC2B-4AA6-1FD1-C5946F81C596}"/>
              </a:ext>
            </a:extLst>
          </p:cNvPr>
          <p:cNvSpPr>
            <a:spLocks noGrp="1"/>
          </p:cNvSpPr>
          <p:nvPr>
            <p:ph type="dt" sz="half" idx="10"/>
          </p:nvPr>
        </p:nvSpPr>
        <p:spPr/>
        <p:txBody>
          <a:bodyPr/>
          <a:lstStyle/>
          <a:p>
            <a:fld id="{5322FFEE-57ED-478B-B411-F895A609C39C}" type="datetimeFigureOut">
              <a:rPr lang="hu-HU" smtClean="0"/>
              <a:t>2024. 12. 05.</a:t>
            </a:fld>
            <a:endParaRPr lang="hu-HU"/>
          </a:p>
        </p:txBody>
      </p:sp>
      <p:sp>
        <p:nvSpPr>
          <p:cNvPr id="3" name="Élőláb helye 2">
            <a:extLst>
              <a:ext uri="{FF2B5EF4-FFF2-40B4-BE49-F238E27FC236}">
                <a16:creationId xmlns:a16="http://schemas.microsoft.com/office/drawing/2014/main" id="{0FEBE99B-B40C-AC5B-0820-283B1E718AD7}"/>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908065F6-AC59-60EF-52CA-51A9B0CB597F}"/>
              </a:ext>
            </a:extLst>
          </p:cNvPr>
          <p:cNvSpPr>
            <a:spLocks noGrp="1"/>
          </p:cNvSpPr>
          <p:nvPr>
            <p:ph type="sldNum" sz="quarter" idx="12"/>
          </p:nvPr>
        </p:nvSpPr>
        <p:spPr/>
        <p:txBody>
          <a:bodyPr/>
          <a:lstStyle/>
          <a:p>
            <a:fld id="{F57177CB-22C3-4A04-9FB5-4477CFBC9E22}" type="slidenum">
              <a:rPr lang="hu-HU" smtClean="0"/>
              <a:t>‹#›</a:t>
            </a:fld>
            <a:endParaRPr lang="hu-HU"/>
          </a:p>
        </p:txBody>
      </p:sp>
    </p:spTree>
    <p:extLst>
      <p:ext uri="{BB962C8B-B14F-4D97-AF65-F5344CB8AC3E}">
        <p14:creationId xmlns:p14="http://schemas.microsoft.com/office/powerpoint/2010/main" val="3401962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2251198-04D3-789A-3D24-41A79A5CDFCD}"/>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9018ACF9-F691-F04B-C599-51B048C116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E990273A-9F6E-231E-CE2A-27B17051AF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DD9E05C1-1855-BFF9-3AA6-B7C6477DB8B7}"/>
              </a:ext>
            </a:extLst>
          </p:cNvPr>
          <p:cNvSpPr>
            <a:spLocks noGrp="1"/>
          </p:cNvSpPr>
          <p:nvPr>
            <p:ph type="dt" sz="half" idx="10"/>
          </p:nvPr>
        </p:nvSpPr>
        <p:spPr/>
        <p:txBody>
          <a:bodyPr/>
          <a:lstStyle/>
          <a:p>
            <a:fld id="{5322FFEE-57ED-478B-B411-F895A609C39C}" type="datetimeFigureOut">
              <a:rPr lang="hu-HU" smtClean="0"/>
              <a:t>2024. 12. 05.</a:t>
            </a:fld>
            <a:endParaRPr lang="hu-HU"/>
          </a:p>
        </p:txBody>
      </p:sp>
      <p:sp>
        <p:nvSpPr>
          <p:cNvPr id="6" name="Élőláb helye 5">
            <a:extLst>
              <a:ext uri="{FF2B5EF4-FFF2-40B4-BE49-F238E27FC236}">
                <a16:creationId xmlns:a16="http://schemas.microsoft.com/office/drawing/2014/main" id="{23B53EAC-D27C-8DDD-E5AA-96F3E4047E76}"/>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E4AD7E7C-4E94-967C-D00D-40DADCCBE87B}"/>
              </a:ext>
            </a:extLst>
          </p:cNvPr>
          <p:cNvSpPr>
            <a:spLocks noGrp="1"/>
          </p:cNvSpPr>
          <p:nvPr>
            <p:ph type="sldNum" sz="quarter" idx="12"/>
          </p:nvPr>
        </p:nvSpPr>
        <p:spPr/>
        <p:txBody>
          <a:bodyPr/>
          <a:lstStyle/>
          <a:p>
            <a:fld id="{F57177CB-22C3-4A04-9FB5-4477CFBC9E22}" type="slidenum">
              <a:rPr lang="hu-HU" smtClean="0"/>
              <a:t>‹#›</a:t>
            </a:fld>
            <a:endParaRPr lang="hu-HU"/>
          </a:p>
        </p:txBody>
      </p:sp>
    </p:spTree>
    <p:extLst>
      <p:ext uri="{BB962C8B-B14F-4D97-AF65-F5344CB8AC3E}">
        <p14:creationId xmlns:p14="http://schemas.microsoft.com/office/powerpoint/2010/main" val="3777242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3A09A1C-CF9C-76E0-0B82-13F69963A6DC}"/>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A82A6F75-683E-E1D2-B775-542AB685A1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853F5315-0E78-A3BE-F2DC-F1F6B31C51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29EFAB86-A3D3-4BB6-4A65-6A0D6E20DA5C}"/>
              </a:ext>
            </a:extLst>
          </p:cNvPr>
          <p:cNvSpPr>
            <a:spLocks noGrp="1"/>
          </p:cNvSpPr>
          <p:nvPr>
            <p:ph type="dt" sz="half" idx="10"/>
          </p:nvPr>
        </p:nvSpPr>
        <p:spPr/>
        <p:txBody>
          <a:bodyPr/>
          <a:lstStyle/>
          <a:p>
            <a:fld id="{5322FFEE-57ED-478B-B411-F895A609C39C}" type="datetimeFigureOut">
              <a:rPr lang="hu-HU" smtClean="0"/>
              <a:t>2024. 12. 05.</a:t>
            </a:fld>
            <a:endParaRPr lang="hu-HU"/>
          </a:p>
        </p:txBody>
      </p:sp>
      <p:sp>
        <p:nvSpPr>
          <p:cNvPr id="6" name="Élőláb helye 5">
            <a:extLst>
              <a:ext uri="{FF2B5EF4-FFF2-40B4-BE49-F238E27FC236}">
                <a16:creationId xmlns:a16="http://schemas.microsoft.com/office/drawing/2014/main" id="{A005B9F7-B164-ED03-61EB-F23026FA276C}"/>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9C0AE180-90BC-7614-1CAC-0768ABD36848}"/>
              </a:ext>
            </a:extLst>
          </p:cNvPr>
          <p:cNvSpPr>
            <a:spLocks noGrp="1"/>
          </p:cNvSpPr>
          <p:nvPr>
            <p:ph type="sldNum" sz="quarter" idx="12"/>
          </p:nvPr>
        </p:nvSpPr>
        <p:spPr/>
        <p:txBody>
          <a:bodyPr/>
          <a:lstStyle/>
          <a:p>
            <a:fld id="{F57177CB-22C3-4A04-9FB5-4477CFBC9E22}" type="slidenum">
              <a:rPr lang="hu-HU" smtClean="0"/>
              <a:t>‹#›</a:t>
            </a:fld>
            <a:endParaRPr lang="hu-HU"/>
          </a:p>
        </p:txBody>
      </p:sp>
    </p:spTree>
    <p:extLst>
      <p:ext uri="{BB962C8B-B14F-4D97-AF65-F5344CB8AC3E}">
        <p14:creationId xmlns:p14="http://schemas.microsoft.com/office/powerpoint/2010/main" val="2881241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53F7EED5-C224-2ED4-5E80-EB1B7C09AE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3896C6A2-D57F-1EB3-BF72-048E8A683B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3DD91A98-B8C6-E7D1-62EF-E86B9C9634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2FFEE-57ED-478B-B411-F895A609C39C}" type="datetimeFigureOut">
              <a:rPr lang="hu-HU" smtClean="0"/>
              <a:t>2024. 12. 05.</a:t>
            </a:fld>
            <a:endParaRPr lang="hu-HU"/>
          </a:p>
        </p:txBody>
      </p:sp>
      <p:sp>
        <p:nvSpPr>
          <p:cNvPr id="5" name="Élőláb helye 4">
            <a:extLst>
              <a:ext uri="{FF2B5EF4-FFF2-40B4-BE49-F238E27FC236}">
                <a16:creationId xmlns:a16="http://schemas.microsoft.com/office/drawing/2014/main" id="{A172AFB5-F530-070B-B90D-D4622C50C3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a:extLst>
              <a:ext uri="{FF2B5EF4-FFF2-40B4-BE49-F238E27FC236}">
                <a16:creationId xmlns:a16="http://schemas.microsoft.com/office/drawing/2014/main" id="{03C086A1-FE53-12B6-ED59-4AFCE5EC91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7177CB-22C3-4A04-9FB5-4477CFBC9E22}" type="slidenum">
              <a:rPr lang="hu-HU" smtClean="0"/>
              <a:t>‹#›</a:t>
            </a:fld>
            <a:endParaRPr lang="hu-HU"/>
          </a:p>
        </p:txBody>
      </p:sp>
    </p:spTree>
    <p:extLst>
      <p:ext uri="{BB962C8B-B14F-4D97-AF65-F5344CB8AC3E}">
        <p14:creationId xmlns:p14="http://schemas.microsoft.com/office/powerpoint/2010/main" val="2419407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customXml" Target="../ink/ink1.xml"/><Relationship Id="rId7" Type="http://schemas.openxmlformats.org/officeDocument/2006/relationships/customXml" Target="../ink/ink4.xml"/><Relationship Id="rId2" Type="http://schemas.openxmlformats.org/officeDocument/2006/relationships/image" Target="../media/image24.jpg"/><Relationship Id="rId1" Type="http://schemas.openxmlformats.org/officeDocument/2006/relationships/slideLayout" Target="../slideLayouts/slideLayout4.xml"/><Relationship Id="rId6" Type="http://schemas.openxmlformats.org/officeDocument/2006/relationships/customXml" Target="../ink/ink3.xml"/><Relationship Id="rId11" Type="http://schemas.openxmlformats.org/officeDocument/2006/relationships/image" Target="../media/image27.png"/><Relationship Id="rId5" Type="http://schemas.openxmlformats.org/officeDocument/2006/relationships/customXml" Target="../ink/ink2.xml"/><Relationship Id="rId10" Type="http://schemas.openxmlformats.org/officeDocument/2006/relationships/customXml" Target="../ink/ink7.xml"/><Relationship Id="rId4" Type="http://schemas.openxmlformats.org/officeDocument/2006/relationships/image" Target="../media/image26.png"/><Relationship Id="rId9" Type="http://schemas.openxmlformats.org/officeDocument/2006/relationships/customXml" Target="../ink/ink6.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A175418-0805-D9B4-A7A8-8FA30406D002}"/>
              </a:ext>
            </a:extLst>
          </p:cNvPr>
          <p:cNvSpPr>
            <a:spLocks noGrp="1"/>
          </p:cNvSpPr>
          <p:nvPr>
            <p:ph type="ctrTitle"/>
          </p:nvPr>
        </p:nvSpPr>
        <p:spPr>
          <a:xfrm>
            <a:off x="877824" y="1231392"/>
            <a:ext cx="10436352" cy="3523488"/>
          </a:xfrm>
        </p:spPr>
        <p:txBody>
          <a:bodyPr>
            <a:normAutofit fontScale="90000"/>
          </a:bodyPr>
          <a:lstStyle/>
          <a:p>
            <a:r>
              <a:rPr lang="hu-HU" sz="13800" dirty="0">
                <a:solidFill>
                  <a:srgbClr val="00B050"/>
                </a:solidFill>
                <a:latin typeface="Swis721 BdCnOul BT" panose="04020704030B03040203" pitchFamily="82" charset="0"/>
              </a:rPr>
              <a:t>Deficit öntözés a gyep esetében</a:t>
            </a:r>
          </a:p>
        </p:txBody>
      </p:sp>
    </p:spTree>
    <p:extLst>
      <p:ext uri="{BB962C8B-B14F-4D97-AF65-F5344CB8AC3E}">
        <p14:creationId xmlns:p14="http://schemas.microsoft.com/office/powerpoint/2010/main" val="2992645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E178C1D-C6DB-1A51-BB4C-A14594838FE5}"/>
              </a:ext>
            </a:extLst>
          </p:cNvPr>
          <p:cNvSpPr>
            <a:spLocks noGrp="1"/>
          </p:cNvSpPr>
          <p:nvPr>
            <p:ph type="title"/>
          </p:nvPr>
        </p:nvSpPr>
        <p:spPr>
          <a:xfrm>
            <a:off x="710979" y="161331"/>
            <a:ext cx="10515600" cy="1325563"/>
          </a:xfrm>
        </p:spPr>
        <p:txBody>
          <a:bodyPr/>
          <a:lstStyle/>
          <a:p>
            <a:r>
              <a:rPr lang="hu-HU" dirty="0">
                <a:solidFill>
                  <a:srgbClr val="00B050"/>
                </a:solidFill>
                <a:latin typeface="Swis721 BdCnOul BT" panose="04020704030B03040203" pitchFamily="82" charset="0"/>
              </a:rPr>
              <a:t>Az öntözés </a:t>
            </a:r>
            <a:r>
              <a:rPr lang="hu-HU" dirty="0" err="1">
                <a:solidFill>
                  <a:srgbClr val="00B050"/>
                </a:solidFill>
                <a:latin typeface="Swis721 BdCnOul BT" panose="04020704030B03040203" pitchFamily="82" charset="0"/>
              </a:rPr>
              <a:t>egyenletessége</a:t>
            </a:r>
            <a:r>
              <a:rPr lang="hu-HU" dirty="0">
                <a:solidFill>
                  <a:srgbClr val="00B050"/>
                </a:solidFill>
                <a:latin typeface="Swis721 BdCnOul BT" panose="04020704030B03040203" pitchFamily="82" charset="0"/>
              </a:rPr>
              <a:t> – a legfontosabb</a:t>
            </a:r>
          </a:p>
        </p:txBody>
      </p:sp>
      <p:sp>
        <p:nvSpPr>
          <p:cNvPr id="3" name="Tartalom helye 2">
            <a:extLst>
              <a:ext uri="{FF2B5EF4-FFF2-40B4-BE49-F238E27FC236}">
                <a16:creationId xmlns:a16="http://schemas.microsoft.com/office/drawing/2014/main" id="{4CC2B3D8-2108-0405-7209-2E313DD3DBB7}"/>
              </a:ext>
            </a:extLst>
          </p:cNvPr>
          <p:cNvSpPr>
            <a:spLocks noGrp="1"/>
          </p:cNvSpPr>
          <p:nvPr>
            <p:ph idx="1"/>
          </p:nvPr>
        </p:nvSpPr>
        <p:spPr>
          <a:xfrm>
            <a:off x="7293393" y="1837757"/>
            <a:ext cx="4412831" cy="4858912"/>
          </a:xfrm>
        </p:spPr>
        <p:txBody>
          <a:bodyPr>
            <a:normAutofit lnSpcReduction="10000"/>
          </a:bodyPr>
          <a:lstStyle/>
          <a:p>
            <a:r>
              <a:rPr lang="hu-HU" dirty="0"/>
              <a:t>Sok faktor mellett oda kell figyelni az öntözés </a:t>
            </a:r>
            <a:r>
              <a:rPr lang="hu-HU" dirty="0" err="1"/>
              <a:t>egyenletességére</a:t>
            </a:r>
            <a:r>
              <a:rPr lang="hu-HU" dirty="0"/>
              <a:t> is. Közepes, vagy annál rosszabb </a:t>
            </a:r>
            <a:r>
              <a:rPr lang="hu-HU" dirty="0" err="1"/>
              <a:t>egyenletességű</a:t>
            </a:r>
            <a:r>
              <a:rPr lang="hu-HU" dirty="0"/>
              <a:t> öntözés esetében nagyon kicsi a mozgástér a deficit öntözés végrehajtására. A sikeressége azon múlik, hogy a többi tényező hogyan alakul, könnyű visszafordíthatatlan növényi károsodást okozni.</a:t>
            </a:r>
          </a:p>
          <a:p>
            <a:endParaRPr lang="hu-HU" dirty="0"/>
          </a:p>
          <a:p>
            <a:endParaRPr lang="hu-HU" dirty="0"/>
          </a:p>
        </p:txBody>
      </p:sp>
      <p:pic>
        <p:nvPicPr>
          <p:cNvPr id="19" name="Kép 18">
            <a:extLst>
              <a:ext uri="{FF2B5EF4-FFF2-40B4-BE49-F238E27FC236}">
                <a16:creationId xmlns:a16="http://schemas.microsoft.com/office/drawing/2014/main" id="{DCE8071B-58AB-1D35-B190-1957A3385E6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5000"/>
                    </a14:imgEffect>
                  </a14:imgLayer>
                </a14:imgProps>
              </a:ext>
            </a:extLst>
          </a:blip>
          <a:stretch>
            <a:fillRect/>
          </a:stretch>
        </p:blipFill>
        <p:spPr>
          <a:xfrm>
            <a:off x="4737009" y="4286725"/>
            <a:ext cx="2463539" cy="2463539"/>
          </a:xfrm>
          <a:prstGeom prst="rect">
            <a:avLst/>
          </a:prstGeom>
        </p:spPr>
      </p:pic>
      <p:sp>
        <p:nvSpPr>
          <p:cNvPr id="20" name="Szövegdoboz 19">
            <a:extLst>
              <a:ext uri="{FF2B5EF4-FFF2-40B4-BE49-F238E27FC236}">
                <a16:creationId xmlns:a16="http://schemas.microsoft.com/office/drawing/2014/main" id="{C30AB75E-E027-6992-BBE3-F1C7040940AE}"/>
              </a:ext>
            </a:extLst>
          </p:cNvPr>
          <p:cNvSpPr txBox="1"/>
          <p:nvPr/>
        </p:nvSpPr>
        <p:spPr>
          <a:xfrm>
            <a:off x="0" y="2279025"/>
            <a:ext cx="1685925" cy="646331"/>
          </a:xfrm>
          <a:prstGeom prst="rect">
            <a:avLst/>
          </a:prstGeom>
          <a:noFill/>
        </p:spPr>
        <p:txBody>
          <a:bodyPr wrap="square" rtlCol="0">
            <a:spAutoFit/>
          </a:bodyPr>
          <a:lstStyle/>
          <a:p>
            <a:pPr algn="ctr"/>
            <a:r>
              <a:rPr lang="hu-HU" dirty="0"/>
              <a:t>Kiváló egyenletesség</a:t>
            </a:r>
          </a:p>
        </p:txBody>
      </p:sp>
      <p:sp>
        <p:nvSpPr>
          <p:cNvPr id="21" name="Szövegdoboz 20">
            <a:extLst>
              <a:ext uri="{FF2B5EF4-FFF2-40B4-BE49-F238E27FC236}">
                <a16:creationId xmlns:a16="http://schemas.microsoft.com/office/drawing/2014/main" id="{00707D98-F951-A1D7-80CF-4DC3C64038A7}"/>
              </a:ext>
            </a:extLst>
          </p:cNvPr>
          <p:cNvSpPr txBox="1"/>
          <p:nvPr/>
        </p:nvSpPr>
        <p:spPr>
          <a:xfrm>
            <a:off x="-42099" y="5010150"/>
            <a:ext cx="1685925" cy="646331"/>
          </a:xfrm>
          <a:prstGeom prst="rect">
            <a:avLst/>
          </a:prstGeom>
          <a:noFill/>
        </p:spPr>
        <p:txBody>
          <a:bodyPr wrap="square" rtlCol="0">
            <a:spAutoFit/>
          </a:bodyPr>
          <a:lstStyle/>
          <a:p>
            <a:pPr algn="ctr"/>
            <a:r>
              <a:rPr lang="hu-HU" dirty="0"/>
              <a:t>Közepes egyenletesség</a:t>
            </a:r>
          </a:p>
        </p:txBody>
      </p:sp>
      <p:sp>
        <p:nvSpPr>
          <p:cNvPr id="22" name="Szövegdoboz 21">
            <a:extLst>
              <a:ext uri="{FF2B5EF4-FFF2-40B4-BE49-F238E27FC236}">
                <a16:creationId xmlns:a16="http://schemas.microsoft.com/office/drawing/2014/main" id="{E53BD654-56E6-A4F1-78F4-B0E72457FBD2}"/>
              </a:ext>
            </a:extLst>
          </p:cNvPr>
          <p:cNvSpPr txBox="1"/>
          <p:nvPr/>
        </p:nvSpPr>
        <p:spPr>
          <a:xfrm>
            <a:off x="2161988" y="1188772"/>
            <a:ext cx="1685925" cy="369332"/>
          </a:xfrm>
          <a:prstGeom prst="rect">
            <a:avLst/>
          </a:prstGeom>
          <a:noFill/>
        </p:spPr>
        <p:txBody>
          <a:bodyPr wrap="square" rtlCol="0">
            <a:spAutoFit/>
          </a:bodyPr>
          <a:lstStyle/>
          <a:p>
            <a:pPr algn="ctr"/>
            <a:r>
              <a:rPr lang="hu-HU" dirty="0"/>
              <a:t>Normál</a:t>
            </a:r>
          </a:p>
        </p:txBody>
      </p:sp>
      <p:sp>
        <p:nvSpPr>
          <p:cNvPr id="23" name="Szövegdoboz 22">
            <a:extLst>
              <a:ext uri="{FF2B5EF4-FFF2-40B4-BE49-F238E27FC236}">
                <a16:creationId xmlns:a16="http://schemas.microsoft.com/office/drawing/2014/main" id="{F8FCAE29-F047-3AA3-281C-774BB75C3232}"/>
              </a:ext>
            </a:extLst>
          </p:cNvPr>
          <p:cNvSpPr txBox="1"/>
          <p:nvPr/>
        </p:nvSpPr>
        <p:spPr>
          <a:xfrm>
            <a:off x="4493043" y="1140103"/>
            <a:ext cx="2800350" cy="646331"/>
          </a:xfrm>
          <a:prstGeom prst="rect">
            <a:avLst/>
          </a:prstGeom>
          <a:noFill/>
        </p:spPr>
        <p:txBody>
          <a:bodyPr wrap="square" rtlCol="0">
            <a:spAutoFit/>
          </a:bodyPr>
          <a:lstStyle/>
          <a:p>
            <a:pPr algn="ctr"/>
            <a:r>
              <a:rPr lang="hu-HU" dirty="0"/>
              <a:t>25%-kal csökkentett öntözési idő</a:t>
            </a:r>
          </a:p>
        </p:txBody>
      </p:sp>
      <p:pic>
        <p:nvPicPr>
          <p:cNvPr id="24" name="Kép 23">
            <a:extLst>
              <a:ext uri="{FF2B5EF4-FFF2-40B4-BE49-F238E27FC236}">
                <a16:creationId xmlns:a16="http://schemas.microsoft.com/office/drawing/2014/main" id="{AAD50D17-15C3-1907-A896-44D755179992}"/>
              </a:ext>
            </a:extLst>
          </p:cNvPr>
          <p:cNvPicPr>
            <a:picLocks noChangeAspect="1"/>
          </p:cNvPicPr>
          <p:nvPr/>
        </p:nvPicPr>
        <p:blipFill>
          <a:blip r:embed="rId4"/>
          <a:stretch>
            <a:fillRect/>
          </a:stretch>
        </p:blipFill>
        <p:spPr>
          <a:xfrm>
            <a:off x="1850485" y="1837757"/>
            <a:ext cx="2463539" cy="2463539"/>
          </a:xfrm>
          <a:prstGeom prst="rect">
            <a:avLst/>
          </a:prstGeom>
        </p:spPr>
      </p:pic>
      <p:pic>
        <p:nvPicPr>
          <p:cNvPr id="25" name="Kép 24">
            <a:extLst>
              <a:ext uri="{FF2B5EF4-FFF2-40B4-BE49-F238E27FC236}">
                <a16:creationId xmlns:a16="http://schemas.microsoft.com/office/drawing/2014/main" id="{1941852A-D1F6-0270-B47C-34B45AAB6FE7}"/>
              </a:ext>
            </a:extLst>
          </p:cNvPr>
          <p:cNvPicPr>
            <a:picLocks noChangeAspect="1"/>
          </p:cNvPicPr>
          <p:nvPr/>
        </p:nvPicPr>
        <p:blipFill>
          <a:blip r:embed="rId5"/>
          <a:stretch>
            <a:fillRect/>
          </a:stretch>
        </p:blipFill>
        <p:spPr>
          <a:xfrm>
            <a:off x="1833961" y="4233130"/>
            <a:ext cx="2463539" cy="2463539"/>
          </a:xfrm>
          <a:prstGeom prst="rect">
            <a:avLst/>
          </a:prstGeom>
        </p:spPr>
      </p:pic>
      <p:pic>
        <p:nvPicPr>
          <p:cNvPr id="26" name="Kép 25">
            <a:extLst>
              <a:ext uri="{FF2B5EF4-FFF2-40B4-BE49-F238E27FC236}">
                <a16:creationId xmlns:a16="http://schemas.microsoft.com/office/drawing/2014/main" id="{45FFB71D-FA42-0810-CE08-F368727FCFE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5000"/>
                    </a14:imgEffect>
                  </a14:imgLayer>
                </a14:imgProps>
              </a:ext>
            </a:extLst>
          </a:blip>
          <a:stretch>
            <a:fillRect/>
          </a:stretch>
        </p:blipFill>
        <p:spPr>
          <a:xfrm>
            <a:off x="4722228" y="1823186"/>
            <a:ext cx="2463539" cy="2463539"/>
          </a:xfrm>
          <a:prstGeom prst="rect">
            <a:avLst/>
          </a:prstGeom>
          <a:effectLst>
            <a:glow rad="127000">
              <a:schemeClr val="accent1">
                <a:alpha val="0"/>
              </a:schemeClr>
            </a:glow>
          </a:effectLst>
        </p:spPr>
      </p:pic>
      <p:sp>
        <p:nvSpPr>
          <p:cNvPr id="32" name="Háromszög 31">
            <a:extLst>
              <a:ext uri="{FF2B5EF4-FFF2-40B4-BE49-F238E27FC236}">
                <a16:creationId xmlns:a16="http://schemas.microsoft.com/office/drawing/2014/main" id="{3BD2A92B-49D7-066A-C623-7D6D283F99B3}"/>
              </a:ext>
            </a:extLst>
          </p:cNvPr>
          <p:cNvSpPr/>
          <p:nvPr/>
        </p:nvSpPr>
        <p:spPr>
          <a:xfrm rot="10800000">
            <a:off x="5171229" y="4341910"/>
            <a:ext cx="1605283" cy="352782"/>
          </a:xfrm>
          <a:prstGeom prst="triangle">
            <a:avLst/>
          </a:prstGeom>
          <a:noFill/>
          <a:ln w="1905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solidFill>
                <a:srgbClr val="E71224"/>
              </a:solidFill>
            </a:endParaRPr>
          </a:p>
        </p:txBody>
      </p:sp>
      <p:sp>
        <p:nvSpPr>
          <p:cNvPr id="33" name="Háromszög 32">
            <a:extLst>
              <a:ext uri="{FF2B5EF4-FFF2-40B4-BE49-F238E27FC236}">
                <a16:creationId xmlns:a16="http://schemas.microsoft.com/office/drawing/2014/main" id="{91787627-A9AC-9F91-AEB9-D2D9E40AC7A4}"/>
              </a:ext>
            </a:extLst>
          </p:cNvPr>
          <p:cNvSpPr/>
          <p:nvPr/>
        </p:nvSpPr>
        <p:spPr>
          <a:xfrm>
            <a:off x="5171229" y="6334743"/>
            <a:ext cx="1605283" cy="352782"/>
          </a:xfrm>
          <a:prstGeom prst="triangle">
            <a:avLst/>
          </a:prstGeom>
          <a:noFill/>
          <a:ln w="1905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solidFill>
                <a:srgbClr val="E71224"/>
              </a:solidFill>
            </a:endParaRPr>
          </a:p>
        </p:txBody>
      </p:sp>
      <p:sp>
        <p:nvSpPr>
          <p:cNvPr id="34" name="Háromszög 33">
            <a:extLst>
              <a:ext uri="{FF2B5EF4-FFF2-40B4-BE49-F238E27FC236}">
                <a16:creationId xmlns:a16="http://schemas.microsoft.com/office/drawing/2014/main" id="{6D905FB9-B404-BB34-258B-08ACDB88DE79}"/>
              </a:ext>
            </a:extLst>
          </p:cNvPr>
          <p:cNvSpPr/>
          <p:nvPr/>
        </p:nvSpPr>
        <p:spPr>
          <a:xfrm rot="16200000">
            <a:off x="6141118" y="5288507"/>
            <a:ext cx="1605283" cy="352782"/>
          </a:xfrm>
          <a:prstGeom prst="triangle">
            <a:avLst/>
          </a:prstGeom>
          <a:noFill/>
          <a:ln w="1905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solidFill>
                <a:srgbClr val="E71224"/>
              </a:solidFill>
            </a:endParaRPr>
          </a:p>
        </p:txBody>
      </p:sp>
      <p:sp>
        <p:nvSpPr>
          <p:cNvPr id="35" name="Háromszög 34">
            <a:extLst>
              <a:ext uri="{FF2B5EF4-FFF2-40B4-BE49-F238E27FC236}">
                <a16:creationId xmlns:a16="http://schemas.microsoft.com/office/drawing/2014/main" id="{0923F3D6-1837-5EAD-FB8D-F481AFECABC6}"/>
              </a:ext>
            </a:extLst>
          </p:cNvPr>
          <p:cNvSpPr/>
          <p:nvPr/>
        </p:nvSpPr>
        <p:spPr>
          <a:xfrm rot="5400000">
            <a:off x="4166238" y="5288507"/>
            <a:ext cx="1605283" cy="352782"/>
          </a:xfrm>
          <a:prstGeom prst="triangle">
            <a:avLst/>
          </a:prstGeom>
          <a:noFill/>
          <a:ln w="1905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solidFill>
                <a:srgbClr val="E71224"/>
              </a:solidFill>
            </a:endParaRPr>
          </a:p>
        </p:txBody>
      </p:sp>
    </p:spTree>
    <p:extLst>
      <p:ext uri="{BB962C8B-B14F-4D97-AF65-F5344CB8AC3E}">
        <p14:creationId xmlns:p14="http://schemas.microsoft.com/office/powerpoint/2010/main" val="775294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B00CBA5-ECA6-658B-B0E8-750BA25026B4}"/>
              </a:ext>
            </a:extLst>
          </p:cNvPr>
          <p:cNvSpPr>
            <a:spLocks noGrp="1"/>
          </p:cNvSpPr>
          <p:nvPr>
            <p:ph type="title"/>
          </p:nvPr>
        </p:nvSpPr>
        <p:spPr/>
        <p:txBody>
          <a:bodyPr/>
          <a:lstStyle/>
          <a:p>
            <a:r>
              <a:rPr lang="hu-HU" dirty="0">
                <a:solidFill>
                  <a:srgbClr val="00B050"/>
                </a:solidFill>
                <a:latin typeface="Swis721 BdCnOul BT" panose="04020704030B03040203" pitchFamily="82" charset="0"/>
              </a:rPr>
              <a:t>A növényzet általános állapota, a gondozás színvonala</a:t>
            </a:r>
          </a:p>
        </p:txBody>
      </p:sp>
      <p:sp>
        <p:nvSpPr>
          <p:cNvPr id="3" name="Tartalom helye 2">
            <a:extLst>
              <a:ext uri="{FF2B5EF4-FFF2-40B4-BE49-F238E27FC236}">
                <a16:creationId xmlns:a16="http://schemas.microsoft.com/office/drawing/2014/main" id="{6F6693CD-20FC-56BD-FCBF-186093E76987}"/>
              </a:ext>
            </a:extLst>
          </p:cNvPr>
          <p:cNvSpPr>
            <a:spLocks noGrp="1"/>
          </p:cNvSpPr>
          <p:nvPr>
            <p:ph idx="1"/>
          </p:nvPr>
        </p:nvSpPr>
        <p:spPr>
          <a:xfrm>
            <a:off x="838200" y="1825625"/>
            <a:ext cx="6339840" cy="4351338"/>
          </a:xfrm>
        </p:spPr>
        <p:txBody>
          <a:bodyPr/>
          <a:lstStyle/>
          <a:p>
            <a:r>
              <a:rPr lang="hu-HU" dirty="0"/>
              <a:t>Legyengült immunitású</a:t>
            </a:r>
          </a:p>
          <a:p>
            <a:r>
              <a:rPr lang="hu-HU" dirty="0"/>
              <a:t>Alacsony színvonalon karbantartott</a:t>
            </a:r>
          </a:p>
          <a:p>
            <a:r>
              <a:rPr lang="hu-HU" dirty="0"/>
              <a:t>Rendszeres felügyelet nélküli</a:t>
            </a:r>
          </a:p>
          <a:p>
            <a:r>
              <a:rPr lang="hu-HU" dirty="0"/>
              <a:t>Gyenge vízgazdálkodású talajon,</a:t>
            </a:r>
          </a:p>
          <a:p>
            <a:r>
              <a:rPr lang="hu-HU" dirty="0"/>
              <a:t>Tápanyagban szegény környezetben </a:t>
            </a:r>
          </a:p>
          <a:p>
            <a:pPr marL="0" indent="0">
              <a:buNone/>
            </a:pPr>
            <a:r>
              <a:rPr lang="hu-HU" dirty="0"/>
              <a:t>nincs esélye a deficit öntözésnek</a:t>
            </a:r>
          </a:p>
        </p:txBody>
      </p:sp>
      <p:pic>
        <p:nvPicPr>
          <p:cNvPr id="1026" name="Picture 2" descr="PLEASE HELP!! New Homeowner with ugly lawn | Lawn Care Forum">
            <a:extLst>
              <a:ext uri="{FF2B5EF4-FFF2-40B4-BE49-F238E27FC236}">
                <a16:creationId xmlns:a16="http://schemas.microsoft.com/office/drawing/2014/main" id="{53DDBC22-AA3E-B3D4-61DB-B40E819EF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7444" y="1317706"/>
            <a:ext cx="3806356" cy="5075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952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A02E7C7-33CF-58BD-5D56-5CA584A784E2}"/>
              </a:ext>
            </a:extLst>
          </p:cNvPr>
          <p:cNvSpPr>
            <a:spLocks noGrp="1"/>
          </p:cNvSpPr>
          <p:nvPr>
            <p:ph type="title"/>
          </p:nvPr>
        </p:nvSpPr>
        <p:spPr/>
        <p:txBody>
          <a:bodyPr/>
          <a:lstStyle/>
          <a:p>
            <a:r>
              <a:rPr lang="hu-HU" dirty="0">
                <a:solidFill>
                  <a:srgbClr val="00B050"/>
                </a:solidFill>
                <a:latin typeface="Swis721 BdCnOul BT" panose="04020704030B03040203" pitchFamily="82" charset="0"/>
              </a:rPr>
              <a:t>Zónázás, talajszenzorok, AI</a:t>
            </a:r>
          </a:p>
        </p:txBody>
      </p:sp>
      <p:sp>
        <p:nvSpPr>
          <p:cNvPr id="3" name="Tartalom helye 2">
            <a:extLst>
              <a:ext uri="{FF2B5EF4-FFF2-40B4-BE49-F238E27FC236}">
                <a16:creationId xmlns:a16="http://schemas.microsoft.com/office/drawing/2014/main" id="{5847F70B-8849-8C17-BEF3-CAE56FB01DC6}"/>
              </a:ext>
            </a:extLst>
          </p:cNvPr>
          <p:cNvSpPr>
            <a:spLocks noGrp="1"/>
          </p:cNvSpPr>
          <p:nvPr>
            <p:ph idx="1"/>
          </p:nvPr>
        </p:nvSpPr>
        <p:spPr>
          <a:xfrm>
            <a:off x="838200" y="1825625"/>
            <a:ext cx="10515600" cy="2142076"/>
          </a:xfrm>
        </p:spPr>
        <p:txBody>
          <a:bodyPr>
            <a:normAutofit fontScale="62500" lnSpcReduction="20000"/>
          </a:bodyPr>
          <a:lstStyle/>
          <a:p>
            <a:r>
              <a:rPr lang="hu-HU" dirty="0"/>
              <a:t>Ha a zónázás kialakításakor a cél a minél kevesebb zóna és az olcsóság volt, akkor nagy az esélye, hogy olyan területeket öntözünk egyszerre, amelyek teljesen más vízigényűek. </a:t>
            </a:r>
          </a:p>
          <a:p>
            <a:r>
              <a:rPr lang="hu-HU" dirty="0"/>
              <a:t>Talajnedvesség szenzorok által vezérelt öntözés kialakítása lenne ideális, főleg, ha időjárás előrejelzést is figyelembe venné a rendszer. </a:t>
            </a:r>
          </a:p>
          <a:p>
            <a:r>
              <a:rPr lang="hu-HU" dirty="0"/>
              <a:t>Változó </a:t>
            </a:r>
            <a:r>
              <a:rPr lang="hu-HU" dirty="0" err="1"/>
              <a:t>mikroklimatikus</a:t>
            </a:r>
            <a:r>
              <a:rPr lang="hu-HU" dirty="0"/>
              <a:t> környezetben ez inkább hátrány, mintsem előny. Szántóföldi művelésben vagy üvegházban, ahol homogén a környezet, ott jól alkalmazható.</a:t>
            </a:r>
          </a:p>
          <a:p>
            <a:r>
              <a:rPr lang="hu-HU" dirty="0"/>
              <a:t>Talán az AI hoz ebben áttörést, de az ára miatt elsősorban a mezőgazdaságban várható a megjelenése, majd később a golfpályákon. </a:t>
            </a:r>
          </a:p>
          <a:p>
            <a:endParaRPr lang="hu-HU" dirty="0"/>
          </a:p>
          <a:p>
            <a:endParaRPr lang="hu-HU" dirty="0"/>
          </a:p>
        </p:txBody>
      </p:sp>
      <p:pic>
        <p:nvPicPr>
          <p:cNvPr id="5" name="Kép 4">
            <a:extLst>
              <a:ext uri="{FF2B5EF4-FFF2-40B4-BE49-F238E27FC236}">
                <a16:creationId xmlns:a16="http://schemas.microsoft.com/office/drawing/2014/main" id="{2D1F5C16-0EBF-6B31-3991-C92284C16CDE}"/>
              </a:ext>
            </a:extLst>
          </p:cNvPr>
          <p:cNvPicPr>
            <a:picLocks noChangeAspect="1"/>
          </p:cNvPicPr>
          <p:nvPr/>
        </p:nvPicPr>
        <p:blipFill>
          <a:blip r:embed="rId2"/>
          <a:stretch>
            <a:fillRect/>
          </a:stretch>
        </p:blipFill>
        <p:spPr>
          <a:xfrm>
            <a:off x="907843" y="3967701"/>
            <a:ext cx="6582286" cy="2750345"/>
          </a:xfrm>
          <a:prstGeom prst="rect">
            <a:avLst/>
          </a:prstGeom>
        </p:spPr>
      </p:pic>
      <p:pic>
        <p:nvPicPr>
          <p:cNvPr id="7" name="Kép 6">
            <a:extLst>
              <a:ext uri="{FF2B5EF4-FFF2-40B4-BE49-F238E27FC236}">
                <a16:creationId xmlns:a16="http://schemas.microsoft.com/office/drawing/2014/main" id="{36FADF26-F515-2138-B123-D61691731AC9}"/>
              </a:ext>
            </a:extLst>
          </p:cNvPr>
          <p:cNvPicPr>
            <a:picLocks noChangeAspect="1"/>
          </p:cNvPicPr>
          <p:nvPr/>
        </p:nvPicPr>
        <p:blipFill>
          <a:blip r:embed="rId3"/>
          <a:stretch>
            <a:fillRect/>
          </a:stretch>
        </p:blipFill>
        <p:spPr>
          <a:xfrm>
            <a:off x="7670450" y="3967700"/>
            <a:ext cx="3443646" cy="2750345"/>
          </a:xfrm>
          <a:prstGeom prst="rect">
            <a:avLst/>
          </a:prstGeom>
        </p:spPr>
      </p:pic>
    </p:spTree>
    <p:extLst>
      <p:ext uri="{BB962C8B-B14F-4D97-AF65-F5344CB8AC3E}">
        <p14:creationId xmlns:p14="http://schemas.microsoft.com/office/powerpoint/2010/main" val="1302103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767147" y="1062989"/>
            <a:ext cx="8641080" cy="4744490"/>
          </a:xfrm>
        </p:spPr>
        <p:txBody>
          <a:bodyPr/>
          <a:lstStyle/>
          <a:p>
            <a:endParaRPr lang="hu-HU"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zövegdoboz 2">
            <a:extLst>
              <a:ext uri="{FF2B5EF4-FFF2-40B4-BE49-F238E27FC236}">
                <a16:creationId xmlns:a16="http://schemas.microsoft.com/office/drawing/2014/main" id="{36795BE4-1673-D6AB-E937-76ACDCBF21B6}"/>
              </a:ext>
            </a:extLst>
          </p:cNvPr>
          <p:cNvSpPr txBox="1"/>
          <p:nvPr/>
        </p:nvSpPr>
        <p:spPr>
          <a:xfrm>
            <a:off x="5829300" y="6334125"/>
            <a:ext cx="5114925" cy="369332"/>
          </a:xfrm>
          <a:prstGeom prst="rect">
            <a:avLst/>
          </a:prstGeom>
          <a:noFill/>
        </p:spPr>
        <p:txBody>
          <a:bodyPr wrap="square" rtlCol="0">
            <a:spAutoFit/>
          </a:bodyPr>
          <a:lstStyle/>
          <a:p>
            <a:r>
              <a:rPr lang="hu-HU" dirty="0"/>
              <a:t>Grafikon forrása: Karlócai Péter/</a:t>
            </a:r>
            <a:r>
              <a:rPr lang="hu-HU" dirty="0" err="1"/>
              <a:t>Technoconsult</a:t>
            </a:r>
            <a:r>
              <a:rPr lang="hu-HU" dirty="0"/>
              <a:t> Kft.</a:t>
            </a:r>
          </a:p>
        </p:txBody>
      </p:sp>
    </p:spTree>
    <p:extLst>
      <p:ext uri="{BB962C8B-B14F-4D97-AF65-F5344CB8AC3E}">
        <p14:creationId xmlns:p14="http://schemas.microsoft.com/office/powerpoint/2010/main" val="1844911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767147" y="1062989"/>
            <a:ext cx="8641080" cy="4744490"/>
          </a:xfrm>
        </p:spPr>
        <p:txBody>
          <a:bodyPr/>
          <a:lstStyle/>
          <a:p>
            <a:endParaRPr lang="hu-HU"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zövegdoboz 3">
            <a:extLst>
              <a:ext uri="{FF2B5EF4-FFF2-40B4-BE49-F238E27FC236}">
                <a16:creationId xmlns:a16="http://schemas.microsoft.com/office/drawing/2014/main" id="{35B2A8C5-85BE-AB1F-6996-4A0A5CCDEE5F}"/>
              </a:ext>
            </a:extLst>
          </p:cNvPr>
          <p:cNvSpPr txBox="1"/>
          <p:nvPr/>
        </p:nvSpPr>
        <p:spPr>
          <a:xfrm>
            <a:off x="5829300" y="6334125"/>
            <a:ext cx="5114925" cy="369332"/>
          </a:xfrm>
          <a:prstGeom prst="rect">
            <a:avLst/>
          </a:prstGeom>
          <a:noFill/>
        </p:spPr>
        <p:txBody>
          <a:bodyPr wrap="square" rtlCol="0">
            <a:spAutoFit/>
          </a:bodyPr>
          <a:lstStyle/>
          <a:p>
            <a:r>
              <a:rPr lang="hu-HU" dirty="0"/>
              <a:t>Grafikon forrása: Karlócai Péter/</a:t>
            </a:r>
            <a:r>
              <a:rPr lang="hu-HU" dirty="0" err="1"/>
              <a:t>Technoconsult</a:t>
            </a:r>
            <a:r>
              <a:rPr lang="hu-HU" dirty="0"/>
              <a:t> Kft.</a:t>
            </a:r>
          </a:p>
        </p:txBody>
      </p:sp>
    </p:spTree>
    <p:extLst>
      <p:ext uri="{BB962C8B-B14F-4D97-AF65-F5344CB8AC3E}">
        <p14:creationId xmlns:p14="http://schemas.microsoft.com/office/powerpoint/2010/main" val="3602673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767147" y="1062989"/>
            <a:ext cx="8641080" cy="4744490"/>
          </a:xfrm>
        </p:spPr>
        <p:txBody>
          <a:bodyPr/>
          <a:lstStyle/>
          <a:p>
            <a:endParaRPr lang="hu-HU"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zövegdoboz 3">
            <a:extLst>
              <a:ext uri="{FF2B5EF4-FFF2-40B4-BE49-F238E27FC236}">
                <a16:creationId xmlns:a16="http://schemas.microsoft.com/office/drawing/2014/main" id="{2936BF91-E86E-601C-31D1-8AB9C5383FFB}"/>
              </a:ext>
            </a:extLst>
          </p:cNvPr>
          <p:cNvSpPr txBox="1"/>
          <p:nvPr/>
        </p:nvSpPr>
        <p:spPr>
          <a:xfrm>
            <a:off x="5829300" y="6334125"/>
            <a:ext cx="5114925" cy="369332"/>
          </a:xfrm>
          <a:prstGeom prst="rect">
            <a:avLst/>
          </a:prstGeom>
          <a:noFill/>
        </p:spPr>
        <p:txBody>
          <a:bodyPr wrap="square" rtlCol="0">
            <a:spAutoFit/>
          </a:bodyPr>
          <a:lstStyle/>
          <a:p>
            <a:r>
              <a:rPr lang="hu-HU" dirty="0"/>
              <a:t>Grafikon forrása: Karlócai Péter/</a:t>
            </a:r>
            <a:r>
              <a:rPr lang="hu-HU" dirty="0" err="1"/>
              <a:t>Technoconsult</a:t>
            </a:r>
            <a:r>
              <a:rPr lang="hu-HU" dirty="0"/>
              <a:t> Kft.</a:t>
            </a:r>
          </a:p>
        </p:txBody>
      </p:sp>
    </p:spTree>
    <p:extLst>
      <p:ext uri="{BB962C8B-B14F-4D97-AF65-F5344CB8AC3E}">
        <p14:creationId xmlns:p14="http://schemas.microsoft.com/office/powerpoint/2010/main" val="1363451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767147" y="1062989"/>
            <a:ext cx="8641080" cy="4744490"/>
          </a:xfrm>
        </p:spPr>
        <p:txBody>
          <a:bodyPr/>
          <a:lstStyle/>
          <a:p>
            <a:endParaRPr lang="hu-HU"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zövegdoboz 3">
            <a:extLst>
              <a:ext uri="{FF2B5EF4-FFF2-40B4-BE49-F238E27FC236}">
                <a16:creationId xmlns:a16="http://schemas.microsoft.com/office/drawing/2014/main" id="{15A54E86-9280-5AC5-8762-D0FB678259FC}"/>
              </a:ext>
            </a:extLst>
          </p:cNvPr>
          <p:cNvSpPr txBox="1"/>
          <p:nvPr/>
        </p:nvSpPr>
        <p:spPr>
          <a:xfrm>
            <a:off x="5829300" y="6334125"/>
            <a:ext cx="5114925" cy="369332"/>
          </a:xfrm>
          <a:prstGeom prst="rect">
            <a:avLst/>
          </a:prstGeom>
          <a:noFill/>
        </p:spPr>
        <p:txBody>
          <a:bodyPr wrap="square" rtlCol="0">
            <a:spAutoFit/>
          </a:bodyPr>
          <a:lstStyle/>
          <a:p>
            <a:r>
              <a:rPr lang="hu-HU" dirty="0"/>
              <a:t>Grafikon forrása: Karlócai Péter/</a:t>
            </a:r>
            <a:r>
              <a:rPr lang="hu-HU" dirty="0" err="1"/>
              <a:t>Technoconsult</a:t>
            </a:r>
            <a:r>
              <a:rPr lang="hu-HU" dirty="0"/>
              <a:t> Kft.</a:t>
            </a:r>
          </a:p>
        </p:txBody>
      </p:sp>
    </p:spTree>
    <p:extLst>
      <p:ext uri="{BB962C8B-B14F-4D97-AF65-F5344CB8AC3E}">
        <p14:creationId xmlns:p14="http://schemas.microsoft.com/office/powerpoint/2010/main" val="248925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p:cNvSpPr>
            <a:spLocks noGrp="1"/>
          </p:cNvSpPr>
          <p:nvPr>
            <p:ph type="ctrTitle"/>
          </p:nvPr>
        </p:nvSpPr>
        <p:spPr>
          <a:xfrm>
            <a:off x="1767147" y="1062989"/>
            <a:ext cx="8641080" cy="4744490"/>
          </a:xfrm>
        </p:spPr>
        <p:txBody>
          <a:bodyPr/>
          <a:lstStyle/>
          <a:p>
            <a:endParaRPr lang="hu-HU"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49" y="0"/>
            <a:ext cx="12192691" cy="6858389"/>
          </a:xfrm>
          <a:prstGeom prst="rect">
            <a:avLst/>
          </a:prstGeom>
        </p:spPr>
      </p:pic>
      <p:sp>
        <p:nvSpPr>
          <p:cNvPr id="4" name="Szövegdoboz 3">
            <a:extLst>
              <a:ext uri="{FF2B5EF4-FFF2-40B4-BE49-F238E27FC236}">
                <a16:creationId xmlns:a16="http://schemas.microsoft.com/office/drawing/2014/main" id="{02EE2EFB-5C44-FA57-ED16-77A793909CAD}"/>
              </a:ext>
            </a:extLst>
          </p:cNvPr>
          <p:cNvSpPr txBox="1"/>
          <p:nvPr/>
        </p:nvSpPr>
        <p:spPr>
          <a:xfrm>
            <a:off x="5829300" y="6334125"/>
            <a:ext cx="5114925" cy="369332"/>
          </a:xfrm>
          <a:prstGeom prst="rect">
            <a:avLst/>
          </a:prstGeom>
          <a:noFill/>
        </p:spPr>
        <p:txBody>
          <a:bodyPr wrap="square" rtlCol="0">
            <a:spAutoFit/>
          </a:bodyPr>
          <a:lstStyle/>
          <a:p>
            <a:r>
              <a:rPr lang="hu-HU" dirty="0"/>
              <a:t>Grafikon forrása: Karlócai Péter/</a:t>
            </a:r>
            <a:r>
              <a:rPr lang="hu-HU" dirty="0" err="1"/>
              <a:t>Technoconsult</a:t>
            </a:r>
            <a:r>
              <a:rPr lang="hu-HU" dirty="0"/>
              <a:t> Kft.</a:t>
            </a:r>
          </a:p>
        </p:txBody>
      </p:sp>
    </p:spTree>
    <p:extLst>
      <p:ext uri="{BB962C8B-B14F-4D97-AF65-F5344CB8AC3E}">
        <p14:creationId xmlns:p14="http://schemas.microsoft.com/office/powerpoint/2010/main" val="1662595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767147" y="1062989"/>
            <a:ext cx="8641080" cy="4744490"/>
          </a:xfrm>
        </p:spPr>
        <p:txBody>
          <a:bodyPr/>
          <a:lstStyle/>
          <a:p>
            <a:endParaRPr lang="hu-HU"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zövegdoboz 3">
            <a:extLst>
              <a:ext uri="{FF2B5EF4-FFF2-40B4-BE49-F238E27FC236}">
                <a16:creationId xmlns:a16="http://schemas.microsoft.com/office/drawing/2014/main" id="{92FF5F2F-6964-EFDD-CA96-7C4632AEA663}"/>
              </a:ext>
            </a:extLst>
          </p:cNvPr>
          <p:cNvSpPr txBox="1"/>
          <p:nvPr/>
        </p:nvSpPr>
        <p:spPr>
          <a:xfrm>
            <a:off x="5829300" y="6334125"/>
            <a:ext cx="5114925" cy="369332"/>
          </a:xfrm>
          <a:prstGeom prst="rect">
            <a:avLst/>
          </a:prstGeom>
          <a:noFill/>
        </p:spPr>
        <p:txBody>
          <a:bodyPr wrap="square" rtlCol="0">
            <a:spAutoFit/>
          </a:bodyPr>
          <a:lstStyle/>
          <a:p>
            <a:r>
              <a:rPr lang="hu-HU" dirty="0"/>
              <a:t>Grafikon forrása: Karlócai Péter/</a:t>
            </a:r>
            <a:r>
              <a:rPr lang="hu-HU" dirty="0" err="1"/>
              <a:t>Technoconsult</a:t>
            </a:r>
            <a:r>
              <a:rPr lang="hu-HU" dirty="0"/>
              <a:t> Kft.</a:t>
            </a:r>
          </a:p>
        </p:txBody>
      </p:sp>
    </p:spTree>
    <p:extLst>
      <p:ext uri="{BB962C8B-B14F-4D97-AF65-F5344CB8AC3E}">
        <p14:creationId xmlns:p14="http://schemas.microsoft.com/office/powerpoint/2010/main" val="3261383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767147" y="1062989"/>
            <a:ext cx="8641080" cy="4744490"/>
          </a:xfrm>
        </p:spPr>
        <p:txBody>
          <a:bodyPr/>
          <a:lstStyle/>
          <a:p>
            <a:endParaRPr lang="hu-HU" dirty="0"/>
          </a:p>
        </p:txBody>
      </p:sp>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737724"/>
            <a:ext cx="9144000" cy="5143500"/>
          </a:xfrm>
          <a:prstGeom prst="rect">
            <a:avLst/>
          </a:prstGeom>
        </p:spPr>
      </p:pic>
      <p:sp>
        <p:nvSpPr>
          <p:cNvPr id="4" name="Szövegdoboz 3">
            <a:extLst>
              <a:ext uri="{FF2B5EF4-FFF2-40B4-BE49-F238E27FC236}">
                <a16:creationId xmlns:a16="http://schemas.microsoft.com/office/drawing/2014/main" id="{469F5A15-A265-A525-3DFA-2E9C5B10718D}"/>
              </a:ext>
            </a:extLst>
          </p:cNvPr>
          <p:cNvSpPr txBox="1"/>
          <p:nvPr/>
        </p:nvSpPr>
        <p:spPr>
          <a:xfrm>
            <a:off x="5829300" y="6334125"/>
            <a:ext cx="5114925" cy="369332"/>
          </a:xfrm>
          <a:prstGeom prst="rect">
            <a:avLst/>
          </a:prstGeom>
          <a:noFill/>
        </p:spPr>
        <p:txBody>
          <a:bodyPr wrap="square" rtlCol="0">
            <a:spAutoFit/>
          </a:bodyPr>
          <a:lstStyle/>
          <a:p>
            <a:r>
              <a:rPr lang="hu-HU" dirty="0"/>
              <a:t>Adatok forrása: Karlócai Péter/</a:t>
            </a:r>
            <a:r>
              <a:rPr lang="hu-HU" dirty="0" err="1"/>
              <a:t>Technoconsult</a:t>
            </a:r>
            <a:r>
              <a:rPr lang="hu-HU" dirty="0"/>
              <a:t> Kft.</a:t>
            </a:r>
          </a:p>
        </p:txBody>
      </p:sp>
    </p:spTree>
    <p:extLst>
      <p:ext uri="{BB962C8B-B14F-4D97-AF65-F5344CB8AC3E}">
        <p14:creationId xmlns:p14="http://schemas.microsoft.com/office/powerpoint/2010/main" val="507044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ECBF224-5A7F-99FF-D27D-C9F8B3E03E9A}"/>
              </a:ext>
            </a:extLst>
          </p:cNvPr>
          <p:cNvSpPr>
            <a:spLocks noGrp="1"/>
          </p:cNvSpPr>
          <p:nvPr>
            <p:ph type="title"/>
          </p:nvPr>
        </p:nvSpPr>
        <p:spPr/>
        <p:txBody>
          <a:bodyPr>
            <a:noAutofit/>
          </a:bodyPr>
          <a:lstStyle/>
          <a:p>
            <a:r>
              <a:rPr lang="hu-HU" dirty="0">
                <a:solidFill>
                  <a:srgbClr val="00B050"/>
                </a:solidFill>
                <a:latin typeface="Swis721 BdCnOul BT" panose="04020704030B03040203" pitchFamily="82" charset="0"/>
              </a:rPr>
              <a:t>Deficit öntözés a gyep esetében – minek is?</a:t>
            </a:r>
          </a:p>
        </p:txBody>
      </p:sp>
      <p:sp>
        <p:nvSpPr>
          <p:cNvPr id="3" name="Tartalom helye 2">
            <a:extLst>
              <a:ext uri="{FF2B5EF4-FFF2-40B4-BE49-F238E27FC236}">
                <a16:creationId xmlns:a16="http://schemas.microsoft.com/office/drawing/2014/main" id="{1B0D7F6D-DC97-C2B6-92EE-B9AF45EF48B5}"/>
              </a:ext>
            </a:extLst>
          </p:cNvPr>
          <p:cNvSpPr>
            <a:spLocks noGrp="1"/>
          </p:cNvSpPr>
          <p:nvPr>
            <p:ph idx="1"/>
          </p:nvPr>
        </p:nvSpPr>
        <p:spPr>
          <a:xfrm>
            <a:off x="4985468" y="1542596"/>
            <a:ext cx="6368332" cy="5200110"/>
          </a:xfrm>
        </p:spPr>
        <p:txBody>
          <a:bodyPr>
            <a:normAutofit lnSpcReduction="10000"/>
          </a:bodyPr>
          <a:lstStyle/>
          <a:p>
            <a:r>
              <a:rPr lang="hu-HU" dirty="0"/>
              <a:t>A vízzel rosszul bánunk, pazarlóan, gyenge hatékonysággal.</a:t>
            </a:r>
          </a:p>
          <a:p>
            <a:r>
              <a:rPr lang="hu-HU" dirty="0"/>
              <a:t>Az öntözés nem tudatos tevékenység ma a parkok és házikertek esetében.</a:t>
            </a:r>
          </a:p>
          <a:p>
            <a:r>
              <a:rPr lang="hu-HU" dirty="0"/>
              <a:t>Ma még senki nem érzi a víz hiányát Magyarországon, és ennek megfelelően a víz olcsó, az értéke még kisebb.</a:t>
            </a:r>
          </a:p>
          <a:p>
            <a:r>
              <a:rPr lang="hu-HU" dirty="0"/>
              <a:t>Ma az öntözésben dolgozó szakemberek sem tudják pontosan beállítani az öntözést.</a:t>
            </a:r>
          </a:p>
          <a:p>
            <a:r>
              <a:rPr lang="hu-HU" dirty="0"/>
              <a:t>A kertek tulajdonosai, a fenntartásban dolgozók viszont teljesen vakon vannak a témában.</a:t>
            </a:r>
          </a:p>
        </p:txBody>
      </p:sp>
      <p:pic>
        <p:nvPicPr>
          <p:cNvPr id="3076" name="Picture 4">
            <a:extLst>
              <a:ext uri="{FF2B5EF4-FFF2-40B4-BE49-F238E27FC236}">
                <a16:creationId xmlns:a16="http://schemas.microsoft.com/office/drawing/2014/main" id="{CE87DB27-B109-1041-6038-BCA815069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709" y="2417240"/>
            <a:ext cx="4702097" cy="3132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12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algn="ctr">
              <a:defRPr sz="1400" b="0" i="0" u="none" strike="noStrike" kern="1200" spc="0" baseline="0">
                <a:solidFill>
                  <a:sysClr val="windowText" lastClr="000000">
                    <a:lumMod val="65000"/>
                    <a:lumOff val="35000"/>
                  </a:sysClr>
                </a:solidFill>
                <a:latin typeface="+mn-lt"/>
                <a:ea typeface="+mn-ea"/>
                <a:cs typeface="+mn-cs"/>
              </a:defRPr>
            </a:pPr>
            <a:r>
              <a:rPr lang="hu-HU" sz="3000" b="1" dirty="0">
                <a:solidFill>
                  <a:srgbClr val="002060"/>
                </a:solidFill>
              </a:rPr>
              <a:t>1000 m2-es zöldfelület beöntözése</a:t>
            </a:r>
            <a:br>
              <a:rPr lang="hu-HU" sz="3000" b="1" dirty="0">
                <a:solidFill>
                  <a:srgbClr val="002060"/>
                </a:solidFill>
              </a:rPr>
            </a:br>
            <a:r>
              <a:rPr lang="hu-HU" sz="3000" b="1" dirty="0">
                <a:solidFill>
                  <a:srgbClr val="002060"/>
                </a:solidFill>
              </a:rPr>
              <a:t>Öntözés napi százalékos állítással</a:t>
            </a:r>
          </a:p>
        </p:txBody>
      </p:sp>
      <p:graphicFrame>
        <p:nvGraphicFramePr>
          <p:cNvPr id="4" name="Tartalom helye 3"/>
          <p:cNvGraphicFramePr>
            <a:graphicFrameLocks noGrp="1"/>
          </p:cNvGraphicFramePr>
          <p:nvPr>
            <p:ph idx="1"/>
          </p:nvPr>
        </p:nvGraphicFramePr>
        <p:xfrm>
          <a:off x="3045229" y="2584220"/>
          <a:ext cx="5972696" cy="2543694"/>
        </p:xfrm>
        <a:graphic>
          <a:graphicData uri="http://schemas.openxmlformats.org/drawingml/2006/table">
            <a:tbl>
              <a:tblPr>
                <a:tableStyleId>{5C22544A-7EE6-4342-B048-85BDC9FD1C3A}</a:tableStyleId>
              </a:tblPr>
              <a:tblGrid>
                <a:gridCol w="601567">
                  <a:extLst>
                    <a:ext uri="{9D8B030D-6E8A-4147-A177-3AD203B41FA5}">
                      <a16:colId xmlns:a16="http://schemas.microsoft.com/office/drawing/2014/main" val="696775314"/>
                    </a:ext>
                  </a:extLst>
                </a:gridCol>
                <a:gridCol w="3537785">
                  <a:extLst>
                    <a:ext uri="{9D8B030D-6E8A-4147-A177-3AD203B41FA5}">
                      <a16:colId xmlns:a16="http://schemas.microsoft.com/office/drawing/2014/main" val="2002819516"/>
                    </a:ext>
                  </a:extLst>
                </a:gridCol>
                <a:gridCol w="916672">
                  <a:extLst>
                    <a:ext uri="{9D8B030D-6E8A-4147-A177-3AD203B41FA5}">
                      <a16:colId xmlns:a16="http://schemas.microsoft.com/office/drawing/2014/main" val="1998374744"/>
                    </a:ext>
                  </a:extLst>
                </a:gridCol>
                <a:gridCol w="916672">
                  <a:extLst>
                    <a:ext uri="{9D8B030D-6E8A-4147-A177-3AD203B41FA5}">
                      <a16:colId xmlns:a16="http://schemas.microsoft.com/office/drawing/2014/main" val="2265597234"/>
                    </a:ext>
                  </a:extLst>
                </a:gridCol>
              </a:tblGrid>
              <a:tr h="393117">
                <a:tc gridSpan="2">
                  <a:txBody>
                    <a:bodyPr/>
                    <a:lstStyle/>
                    <a:p>
                      <a:pPr algn="l" fontAlgn="b"/>
                      <a:r>
                        <a:rPr lang="hu-HU" sz="2400" u="none" strike="noStrike" dirty="0">
                          <a:effectLst/>
                        </a:rPr>
                        <a:t>Öntözővíz megtakarítás:</a:t>
                      </a:r>
                      <a:endParaRPr lang="hu-HU" sz="2400" b="0" i="0" u="none" strike="noStrike" dirty="0">
                        <a:effectLst/>
                        <a:latin typeface="Arial CE" panose="020B0604020202020204" pitchFamily="34" charset="0"/>
                      </a:endParaRPr>
                    </a:p>
                  </a:txBody>
                  <a:tcPr marL="7144" marR="7144" marT="7144" marB="0" anchor="b"/>
                </a:tc>
                <a:tc hMerge="1">
                  <a:txBody>
                    <a:bodyPr/>
                    <a:lstStyle/>
                    <a:p>
                      <a:endParaRPr lang="hu-HU"/>
                    </a:p>
                  </a:txBody>
                  <a:tcPr/>
                </a:tc>
                <a:tc>
                  <a:txBody>
                    <a:bodyPr/>
                    <a:lstStyle/>
                    <a:p>
                      <a:pPr algn="l" fontAlgn="b"/>
                      <a:endParaRPr lang="hu-HU" sz="2400" b="0" i="0" u="none" strike="noStrike">
                        <a:effectLst/>
                        <a:latin typeface="Arial CE" panose="020B0604020202020204" pitchFamily="34" charset="0"/>
                      </a:endParaRPr>
                    </a:p>
                  </a:txBody>
                  <a:tcPr marL="7144" marR="7144" marT="7144" marB="0" anchor="b"/>
                </a:tc>
                <a:tc>
                  <a:txBody>
                    <a:bodyPr/>
                    <a:lstStyle/>
                    <a:p>
                      <a:pPr algn="l" fontAlgn="b"/>
                      <a:endParaRPr lang="hu-HU" sz="2400" b="0" i="0" u="none" strike="noStrike">
                        <a:effectLst/>
                        <a:latin typeface="Arial CE" panose="020B0604020202020204" pitchFamily="34" charset="0"/>
                      </a:endParaRPr>
                    </a:p>
                  </a:txBody>
                  <a:tcPr marL="7144" marR="7144" marT="7144" marB="0" anchor="b"/>
                </a:tc>
                <a:extLst>
                  <a:ext uri="{0D108BD9-81ED-4DB2-BD59-A6C34878D82A}">
                    <a16:rowId xmlns:a16="http://schemas.microsoft.com/office/drawing/2014/main" val="1180567822"/>
                  </a:ext>
                </a:extLst>
              </a:tr>
              <a:tr h="439365">
                <a:tc>
                  <a:txBody>
                    <a:bodyPr/>
                    <a:lstStyle/>
                    <a:p>
                      <a:pPr algn="l" fontAlgn="b"/>
                      <a:endParaRPr lang="hu-HU" sz="2400" b="0" i="0" u="none" strike="noStrike">
                        <a:effectLst/>
                        <a:latin typeface="Arial CE" panose="020B0604020202020204" pitchFamily="34" charset="0"/>
                      </a:endParaRPr>
                    </a:p>
                  </a:txBody>
                  <a:tcPr marL="7144" marR="7144" marT="7144" marB="0" anchor="b"/>
                </a:tc>
                <a:tc>
                  <a:txBody>
                    <a:bodyPr/>
                    <a:lstStyle/>
                    <a:p>
                      <a:pPr algn="l" fontAlgn="b"/>
                      <a:r>
                        <a:rPr lang="hu-HU" sz="2400" u="none" strike="noStrike" dirty="0">
                          <a:effectLst/>
                        </a:rPr>
                        <a:t>Havi ET szerinti </a:t>
                      </a:r>
                      <a:r>
                        <a:rPr lang="hu-HU" sz="2400" u="none" strike="noStrike" dirty="0">
                          <a:effectLst/>
                          <a:latin typeface="+mj-lt"/>
                        </a:rPr>
                        <a:t>állítással</a:t>
                      </a:r>
                      <a:r>
                        <a:rPr lang="hu-HU" sz="2400" u="none" strike="noStrike" dirty="0">
                          <a:effectLst/>
                        </a:rPr>
                        <a:t>:</a:t>
                      </a:r>
                      <a:endParaRPr lang="hu-HU" sz="2400" b="0" i="0" u="none" strike="noStrike" dirty="0">
                        <a:effectLst/>
                        <a:latin typeface="Arial CE" panose="020B0604020202020204" pitchFamily="34" charset="0"/>
                      </a:endParaRPr>
                    </a:p>
                  </a:txBody>
                  <a:tcPr marL="7144" marR="7144" marT="7144" marB="0" anchor="b"/>
                </a:tc>
                <a:tc>
                  <a:txBody>
                    <a:bodyPr/>
                    <a:lstStyle/>
                    <a:p>
                      <a:pPr algn="r" fontAlgn="b"/>
                      <a:r>
                        <a:rPr lang="hu-HU" sz="2400" u="none" strike="noStrike" dirty="0">
                          <a:effectLst/>
                        </a:rPr>
                        <a:t>0%</a:t>
                      </a:r>
                      <a:endParaRPr lang="hu-HU" sz="2400" b="0" i="0" u="none" strike="noStrike" dirty="0">
                        <a:effectLst/>
                        <a:latin typeface="Arial CE" panose="020B0604020202020204" pitchFamily="34" charset="0"/>
                      </a:endParaRPr>
                    </a:p>
                  </a:txBody>
                  <a:tcPr marL="7144" marR="7144" marT="7144" marB="0" anchor="b"/>
                </a:tc>
                <a:tc>
                  <a:txBody>
                    <a:bodyPr/>
                    <a:lstStyle/>
                    <a:p>
                      <a:pPr algn="l" fontAlgn="b"/>
                      <a:endParaRPr lang="hu-HU" sz="2400" b="0" i="0" u="none" strike="noStrike" dirty="0">
                        <a:effectLst/>
                        <a:latin typeface="Arial CE" panose="020B0604020202020204" pitchFamily="34" charset="0"/>
                      </a:endParaRPr>
                    </a:p>
                  </a:txBody>
                  <a:tcPr marL="7144" marR="7144" marT="7144" marB="0" anchor="b"/>
                </a:tc>
                <a:extLst>
                  <a:ext uri="{0D108BD9-81ED-4DB2-BD59-A6C34878D82A}">
                    <a16:rowId xmlns:a16="http://schemas.microsoft.com/office/drawing/2014/main" val="1827811255"/>
                  </a:ext>
                </a:extLst>
              </a:tr>
              <a:tr h="439365">
                <a:tc>
                  <a:txBody>
                    <a:bodyPr/>
                    <a:lstStyle/>
                    <a:p>
                      <a:pPr algn="l" fontAlgn="b"/>
                      <a:endParaRPr lang="hu-HU" sz="2400" b="0" i="0" u="none" strike="noStrike">
                        <a:effectLst/>
                        <a:latin typeface="Arial CE" panose="020B0604020202020204" pitchFamily="34" charset="0"/>
                      </a:endParaRPr>
                    </a:p>
                  </a:txBody>
                  <a:tcPr marL="7144" marR="7144" marT="7144" marB="0" anchor="b"/>
                </a:tc>
                <a:tc>
                  <a:txBody>
                    <a:bodyPr/>
                    <a:lstStyle/>
                    <a:p>
                      <a:pPr algn="l" fontAlgn="b"/>
                      <a:r>
                        <a:rPr lang="hu-HU" sz="2400" u="none" strike="noStrike" dirty="0">
                          <a:effectLst/>
                        </a:rPr>
                        <a:t>Esőérzékelő használatával:</a:t>
                      </a:r>
                      <a:endParaRPr lang="hu-HU" sz="2400" b="0" i="0" u="none" strike="noStrike" dirty="0">
                        <a:effectLst/>
                        <a:latin typeface="Arial CE" panose="020B0604020202020204" pitchFamily="34" charset="0"/>
                      </a:endParaRPr>
                    </a:p>
                  </a:txBody>
                  <a:tcPr marL="7144" marR="7144" marT="7144" marB="0" anchor="b"/>
                </a:tc>
                <a:tc>
                  <a:txBody>
                    <a:bodyPr/>
                    <a:lstStyle/>
                    <a:p>
                      <a:pPr algn="r" fontAlgn="b"/>
                      <a:r>
                        <a:rPr lang="hu-HU" sz="2400" u="none" strike="noStrike" dirty="0">
                          <a:effectLst/>
                        </a:rPr>
                        <a:t>21%</a:t>
                      </a:r>
                      <a:endParaRPr lang="hu-HU" sz="2400" b="0" i="0" u="none" strike="noStrike" dirty="0">
                        <a:effectLst/>
                        <a:latin typeface="Arial CE" panose="020B0604020202020204" pitchFamily="34" charset="0"/>
                      </a:endParaRPr>
                    </a:p>
                  </a:txBody>
                  <a:tcPr marL="7144" marR="7144" marT="7144" marB="0" anchor="b"/>
                </a:tc>
                <a:tc>
                  <a:txBody>
                    <a:bodyPr/>
                    <a:lstStyle/>
                    <a:p>
                      <a:pPr algn="l" fontAlgn="b"/>
                      <a:endParaRPr lang="hu-HU" sz="2400" b="0" i="0" u="none" strike="noStrike" dirty="0">
                        <a:effectLst/>
                        <a:latin typeface="Arial CE" panose="020B0604020202020204" pitchFamily="34" charset="0"/>
                      </a:endParaRPr>
                    </a:p>
                  </a:txBody>
                  <a:tcPr marL="7144" marR="7144" marT="7144" marB="0" anchor="b"/>
                </a:tc>
                <a:extLst>
                  <a:ext uri="{0D108BD9-81ED-4DB2-BD59-A6C34878D82A}">
                    <a16:rowId xmlns:a16="http://schemas.microsoft.com/office/drawing/2014/main" val="1763761410"/>
                  </a:ext>
                </a:extLst>
              </a:tr>
              <a:tr h="439365">
                <a:tc>
                  <a:txBody>
                    <a:bodyPr/>
                    <a:lstStyle/>
                    <a:p>
                      <a:pPr algn="l" fontAlgn="b"/>
                      <a:endParaRPr lang="hu-HU" sz="2400" b="0" i="0" u="none" strike="noStrike">
                        <a:effectLst/>
                        <a:latin typeface="Arial CE" panose="020B0604020202020204" pitchFamily="34" charset="0"/>
                      </a:endParaRPr>
                    </a:p>
                  </a:txBody>
                  <a:tcPr marL="7144" marR="7144" marT="7144" marB="0" anchor="b"/>
                </a:tc>
                <a:tc>
                  <a:txBody>
                    <a:bodyPr/>
                    <a:lstStyle/>
                    <a:p>
                      <a:pPr algn="l" fontAlgn="b"/>
                      <a:r>
                        <a:rPr lang="hu-HU" sz="2400" u="none" strike="noStrike" dirty="0">
                          <a:effectLst/>
                        </a:rPr>
                        <a:t>Napi %-os állítással:</a:t>
                      </a:r>
                      <a:endParaRPr lang="hu-HU" sz="2400" b="0" i="0" u="none" strike="noStrike" dirty="0">
                        <a:effectLst/>
                        <a:latin typeface="Arial CE" panose="020B0604020202020204" pitchFamily="34" charset="0"/>
                      </a:endParaRPr>
                    </a:p>
                  </a:txBody>
                  <a:tcPr marL="7144" marR="7144" marT="7144" marB="0" anchor="b"/>
                </a:tc>
                <a:tc>
                  <a:txBody>
                    <a:bodyPr/>
                    <a:lstStyle/>
                    <a:p>
                      <a:pPr algn="r" fontAlgn="b"/>
                      <a:r>
                        <a:rPr lang="hu-HU" sz="2400" u="none" strike="noStrike" dirty="0">
                          <a:effectLst/>
                        </a:rPr>
                        <a:t>42%</a:t>
                      </a:r>
                      <a:endParaRPr lang="hu-HU" sz="2400" b="0" i="0" u="none" strike="noStrike" dirty="0">
                        <a:effectLst/>
                        <a:latin typeface="Arial CE" panose="020B0604020202020204" pitchFamily="34" charset="0"/>
                      </a:endParaRPr>
                    </a:p>
                  </a:txBody>
                  <a:tcPr marL="7144" marR="7144" marT="7144" marB="0" anchor="b"/>
                </a:tc>
                <a:tc>
                  <a:txBody>
                    <a:bodyPr/>
                    <a:lstStyle/>
                    <a:p>
                      <a:pPr algn="l" fontAlgn="b"/>
                      <a:endParaRPr lang="hu-HU" sz="2400" b="0" i="0" u="none" strike="noStrike" dirty="0">
                        <a:effectLst/>
                        <a:latin typeface="Arial CE" panose="020B0604020202020204" pitchFamily="34" charset="0"/>
                      </a:endParaRPr>
                    </a:p>
                  </a:txBody>
                  <a:tcPr marL="7144" marR="7144" marT="7144" marB="0" anchor="b"/>
                </a:tc>
                <a:extLst>
                  <a:ext uri="{0D108BD9-81ED-4DB2-BD59-A6C34878D82A}">
                    <a16:rowId xmlns:a16="http://schemas.microsoft.com/office/drawing/2014/main" val="3638869490"/>
                  </a:ext>
                </a:extLst>
              </a:tr>
              <a:tr h="393117">
                <a:tc>
                  <a:txBody>
                    <a:bodyPr/>
                    <a:lstStyle/>
                    <a:p>
                      <a:pPr algn="l" fontAlgn="b"/>
                      <a:endParaRPr lang="hu-HU" sz="2400" b="0" i="0" u="none" strike="noStrike">
                        <a:effectLst/>
                        <a:latin typeface="Arial CE" panose="020B0604020202020204" pitchFamily="34" charset="0"/>
                      </a:endParaRPr>
                    </a:p>
                  </a:txBody>
                  <a:tcPr marL="7144" marR="7144" marT="7144" marB="0" anchor="b"/>
                </a:tc>
                <a:tc>
                  <a:txBody>
                    <a:bodyPr/>
                    <a:lstStyle/>
                    <a:p>
                      <a:pPr algn="l" fontAlgn="b"/>
                      <a:endParaRPr lang="hu-HU" sz="2400" b="0" i="0" u="none" strike="noStrike">
                        <a:effectLst/>
                        <a:latin typeface="Arial CE" panose="020B0604020202020204" pitchFamily="34" charset="0"/>
                      </a:endParaRPr>
                    </a:p>
                  </a:txBody>
                  <a:tcPr marL="7144" marR="7144" marT="7144" marB="0" anchor="b"/>
                </a:tc>
                <a:tc>
                  <a:txBody>
                    <a:bodyPr/>
                    <a:lstStyle/>
                    <a:p>
                      <a:pPr algn="l" fontAlgn="b"/>
                      <a:endParaRPr lang="hu-HU" sz="2400" b="0" i="0" u="none" strike="noStrike">
                        <a:effectLst/>
                        <a:latin typeface="Arial CE" panose="020B0604020202020204" pitchFamily="34" charset="0"/>
                      </a:endParaRPr>
                    </a:p>
                  </a:txBody>
                  <a:tcPr marL="7144" marR="7144" marT="7144" marB="0" anchor="b"/>
                </a:tc>
                <a:tc>
                  <a:txBody>
                    <a:bodyPr/>
                    <a:lstStyle/>
                    <a:p>
                      <a:pPr algn="l" fontAlgn="b"/>
                      <a:endParaRPr lang="hu-HU" sz="2400" b="0" i="0" u="none" strike="noStrike">
                        <a:effectLst/>
                        <a:latin typeface="Arial CE" panose="020B0604020202020204" pitchFamily="34" charset="0"/>
                      </a:endParaRPr>
                    </a:p>
                  </a:txBody>
                  <a:tcPr marL="7144" marR="7144" marT="7144" marB="0" anchor="b"/>
                </a:tc>
                <a:extLst>
                  <a:ext uri="{0D108BD9-81ED-4DB2-BD59-A6C34878D82A}">
                    <a16:rowId xmlns:a16="http://schemas.microsoft.com/office/drawing/2014/main" val="4044954363"/>
                  </a:ext>
                </a:extLst>
              </a:tr>
              <a:tr h="439365">
                <a:tc gridSpan="2">
                  <a:txBody>
                    <a:bodyPr/>
                    <a:lstStyle/>
                    <a:p>
                      <a:pPr algn="l" fontAlgn="b"/>
                      <a:endParaRPr lang="hu-HU" sz="2400" b="0" i="0" u="none" strike="noStrike" dirty="0">
                        <a:effectLst/>
                        <a:latin typeface="Arial CE" panose="020B0604020202020204" pitchFamily="34" charset="0"/>
                      </a:endParaRPr>
                    </a:p>
                  </a:txBody>
                  <a:tcPr marL="7144" marR="7144" marT="7144" marB="0" anchor="b"/>
                </a:tc>
                <a:tc hMerge="1">
                  <a:txBody>
                    <a:bodyPr/>
                    <a:lstStyle/>
                    <a:p>
                      <a:endParaRPr lang="hu-HU"/>
                    </a:p>
                  </a:txBody>
                  <a:tcPr/>
                </a:tc>
                <a:tc>
                  <a:txBody>
                    <a:bodyPr/>
                    <a:lstStyle/>
                    <a:p>
                      <a:pPr algn="r" fontAlgn="b"/>
                      <a:endParaRPr lang="hu-HU" sz="2400" b="0" i="0" u="none" strike="noStrike" dirty="0">
                        <a:effectLst/>
                        <a:latin typeface="Arial CE" panose="020B0604020202020204" pitchFamily="34" charset="0"/>
                      </a:endParaRPr>
                    </a:p>
                  </a:txBody>
                  <a:tcPr marL="7144" marR="7144" marT="7144" marB="0" anchor="b"/>
                </a:tc>
                <a:tc>
                  <a:txBody>
                    <a:bodyPr/>
                    <a:lstStyle/>
                    <a:p>
                      <a:pPr algn="l" fontAlgn="b"/>
                      <a:endParaRPr lang="hu-HU" sz="2400" b="0" i="0" u="none" strike="noStrike" dirty="0">
                        <a:effectLst/>
                        <a:latin typeface="Arial CE" panose="020B0604020202020204" pitchFamily="34" charset="0"/>
                      </a:endParaRPr>
                    </a:p>
                  </a:txBody>
                  <a:tcPr marL="7144" marR="7144" marT="7144" marB="0" anchor="b"/>
                </a:tc>
                <a:extLst>
                  <a:ext uri="{0D108BD9-81ED-4DB2-BD59-A6C34878D82A}">
                    <a16:rowId xmlns:a16="http://schemas.microsoft.com/office/drawing/2014/main" val="2174415436"/>
                  </a:ext>
                </a:extLst>
              </a:tr>
            </a:tbl>
          </a:graphicData>
        </a:graphic>
      </p:graphicFrame>
      <p:sp>
        <p:nvSpPr>
          <p:cNvPr id="3" name="Szövegdoboz 2">
            <a:extLst>
              <a:ext uri="{FF2B5EF4-FFF2-40B4-BE49-F238E27FC236}">
                <a16:creationId xmlns:a16="http://schemas.microsoft.com/office/drawing/2014/main" id="{687DF52D-E41C-CA81-0889-23945185CE1E}"/>
              </a:ext>
            </a:extLst>
          </p:cNvPr>
          <p:cNvSpPr txBox="1"/>
          <p:nvPr/>
        </p:nvSpPr>
        <p:spPr>
          <a:xfrm>
            <a:off x="5829300" y="6334125"/>
            <a:ext cx="5114925" cy="369332"/>
          </a:xfrm>
          <a:prstGeom prst="rect">
            <a:avLst/>
          </a:prstGeom>
          <a:noFill/>
        </p:spPr>
        <p:txBody>
          <a:bodyPr wrap="square" rtlCol="0">
            <a:spAutoFit/>
          </a:bodyPr>
          <a:lstStyle/>
          <a:p>
            <a:r>
              <a:rPr lang="hu-HU" dirty="0"/>
              <a:t>Adatok forrása: Karlócai Péter/</a:t>
            </a:r>
            <a:r>
              <a:rPr lang="hu-HU" dirty="0" err="1"/>
              <a:t>Technoconsult</a:t>
            </a:r>
            <a:r>
              <a:rPr lang="hu-HU" dirty="0"/>
              <a:t> Kft.</a:t>
            </a:r>
          </a:p>
        </p:txBody>
      </p:sp>
    </p:spTree>
    <p:extLst>
      <p:ext uri="{BB962C8B-B14F-4D97-AF65-F5344CB8AC3E}">
        <p14:creationId xmlns:p14="http://schemas.microsoft.com/office/powerpoint/2010/main" val="599893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C0BE71E-E476-72F6-5A0F-2D3881BC7987}"/>
              </a:ext>
            </a:extLst>
          </p:cNvPr>
          <p:cNvSpPr>
            <a:spLocks noGrp="1"/>
          </p:cNvSpPr>
          <p:nvPr>
            <p:ph type="title"/>
          </p:nvPr>
        </p:nvSpPr>
        <p:spPr>
          <a:xfrm>
            <a:off x="5340096" y="365125"/>
            <a:ext cx="6013704" cy="1325563"/>
          </a:xfrm>
        </p:spPr>
        <p:txBody>
          <a:bodyPr/>
          <a:lstStyle/>
          <a:p>
            <a:r>
              <a:rPr lang="hu-HU" dirty="0" err="1">
                <a:solidFill>
                  <a:srgbClr val="00B050"/>
                </a:solidFill>
                <a:latin typeface="Swis721 BdCnOul BT" panose="04020704030B03040203" pitchFamily="82" charset="0"/>
              </a:rPr>
              <a:t>Idöjáráskövetö</a:t>
            </a:r>
            <a:r>
              <a:rPr lang="hu-HU" dirty="0">
                <a:solidFill>
                  <a:srgbClr val="00B050"/>
                </a:solidFill>
                <a:latin typeface="Swis721 BdCnOul BT" panose="04020704030B03040203" pitchFamily="82" charset="0"/>
              </a:rPr>
              <a:t> és hagyományos öntözés </a:t>
            </a:r>
          </a:p>
        </p:txBody>
      </p:sp>
      <p:sp>
        <p:nvSpPr>
          <p:cNvPr id="3" name="Tartalom helye 2">
            <a:extLst>
              <a:ext uri="{FF2B5EF4-FFF2-40B4-BE49-F238E27FC236}">
                <a16:creationId xmlns:a16="http://schemas.microsoft.com/office/drawing/2014/main" id="{8FA16FD5-E22E-9420-4E9F-4E040DE992CE}"/>
              </a:ext>
            </a:extLst>
          </p:cNvPr>
          <p:cNvSpPr>
            <a:spLocks noGrp="1"/>
          </p:cNvSpPr>
          <p:nvPr>
            <p:ph idx="1"/>
          </p:nvPr>
        </p:nvSpPr>
        <p:spPr>
          <a:xfrm>
            <a:off x="5517660" y="1817673"/>
            <a:ext cx="6178045" cy="4351338"/>
          </a:xfrm>
        </p:spPr>
        <p:txBody>
          <a:bodyPr>
            <a:normAutofit lnSpcReduction="10000"/>
          </a:bodyPr>
          <a:lstStyle/>
          <a:p>
            <a:r>
              <a:rPr lang="hu-HU" dirty="0"/>
              <a:t>Az ábrán két kert látható, egyértelmű, hogy megegyeznek a klimatikus viszonyok, a tájolásuk is hasonló.</a:t>
            </a:r>
          </a:p>
          <a:p>
            <a:r>
              <a:rPr lang="hu-HU" b="1" dirty="0"/>
              <a:t>„A” kert </a:t>
            </a:r>
          </a:p>
          <a:p>
            <a:pPr lvl="1"/>
            <a:r>
              <a:rPr lang="hu-HU" dirty="0"/>
              <a:t>275 m</a:t>
            </a:r>
            <a:r>
              <a:rPr lang="hu-HU" sz="1800" baseline="30000" dirty="0"/>
              <a:t>2</a:t>
            </a:r>
            <a:r>
              <a:rPr lang="hu-HU" dirty="0"/>
              <a:t> fű</a:t>
            </a:r>
          </a:p>
          <a:p>
            <a:pPr lvl="1"/>
            <a:r>
              <a:rPr lang="hu-HU" dirty="0"/>
              <a:t>83 m</a:t>
            </a:r>
            <a:r>
              <a:rPr lang="hu-HU" sz="1800" baseline="30000" dirty="0"/>
              <a:t>2</a:t>
            </a:r>
            <a:r>
              <a:rPr lang="hu-HU" dirty="0"/>
              <a:t> cserje</a:t>
            </a:r>
          </a:p>
          <a:p>
            <a:pPr lvl="1"/>
            <a:r>
              <a:rPr lang="hu-HU" b="1" dirty="0"/>
              <a:t>Összesen: 358 m</a:t>
            </a:r>
            <a:r>
              <a:rPr lang="hu-HU" sz="1800" b="1" baseline="30000" dirty="0"/>
              <a:t>2</a:t>
            </a:r>
            <a:r>
              <a:rPr lang="hu-HU" b="1" dirty="0"/>
              <a:t> zöld felület</a:t>
            </a:r>
          </a:p>
          <a:p>
            <a:r>
              <a:rPr lang="hu-HU" b="1" dirty="0"/>
              <a:t>„B” kert </a:t>
            </a:r>
          </a:p>
          <a:p>
            <a:pPr lvl="1"/>
            <a:r>
              <a:rPr lang="hu-HU" dirty="0"/>
              <a:t>223 m</a:t>
            </a:r>
            <a:r>
              <a:rPr lang="hu-HU" sz="1800" baseline="30000" dirty="0"/>
              <a:t>2</a:t>
            </a:r>
            <a:r>
              <a:rPr lang="hu-HU" dirty="0"/>
              <a:t> fű</a:t>
            </a:r>
          </a:p>
          <a:p>
            <a:pPr lvl="1"/>
            <a:r>
              <a:rPr lang="hu-HU" dirty="0"/>
              <a:t>56 m</a:t>
            </a:r>
            <a:r>
              <a:rPr lang="hu-HU" sz="1800" baseline="30000" dirty="0"/>
              <a:t>2</a:t>
            </a:r>
            <a:r>
              <a:rPr lang="hu-HU" dirty="0"/>
              <a:t> cserje</a:t>
            </a:r>
          </a:p>
          <a:p>
            <a:pPr lvl="1"/>
            <a:r>
              <a:rPr lang="hu-HU" b="1" dirty="0"/>
              <a:t>Összesen: 279 m</a:t>
            </a:r>
            <a:r>
              <a:rPr lang="hu-HU" sz="1800" b="1" baseline="30000" dirty="0"/>
              <a:t>2</a:t>
            </a:r>
            <a:r>
              <a:rPr lang="hu-HU" b="1" dirty="0"/>
              <a:t> zöld felület</a:t>
            </a:r>
          </a:p>
          <a:p>
            <a:pPr lvl="1"/>
            <a:endParaRPr lang="hu-HU" dirty="0"/>
          </a:p>
          <a:p>
            <a:endParaRPr lang="hu-HU" dirty="0"/>
          </a:p>
        </p:txBody>
      </p:sp>
      <p:pic>
        <p:nvPicPr>
          <p:cNvPr id="7" name="Kép 6">
            <a:extLst>
              <a:ext uri="{FF2B5EF4-FFF2-40B4-BE49-F238E27FC236}">
                <a16:creationId xmlns:a16="http://schemas.microsoft.com/office/drawing/2014/main" id="{9780A2EE-EDD5-83C6-D4D7-F0BBB50D15E0}"/>
              </a:ext>
            </a:extLst>
          </p:cNvPr>
          <p:cNvPicPr>
            <a:picLocks noChangeAspect="1"/>
          </p:cNvPicPr>
          <p:nvPr/>
        </p:nvPicPr>
        <p:blipFill>
          <a:blip r:embed="rId2"/>
          <a:stretch>
            <a:fillRect/>
          </a:stretch>
        </p:blipFill>
        <p:spPr>
          <a:xfrm>
            <a:off x="-262193" y="-52845"/>
            <a:ext cx="5734796" cy="7311225"/>
          </a:xfrm>
          <a:prstGeom prst="rect">
            <a:avLst/>
          </a:prstGeom>
        </p:spPr>
      </p:pic>
      <p:sp>
        <p:nvSpPr>
          <p:cNvPr id="8" name="Szövegdoboz 7">
            <a:extLst>
              <a:ext uri="{FF2B5EF4-FFF2-40B4-BE49-F238E27FC236}">
                <a16:creationId xmlns:a16="http://schemas.microsoft.com/office/drawing/2014/main" id="{B2F750C6-C2D4-EA60-55A6-8C3B96C26514}"/>
              </a:ext>
            </a:extLst>
          </p:cNvPr>
          <p:cNvSpPr txBox="1"/>
          <p:nvPr/>
        </p:nvSpPr>
        <p:spPr>
          <a:xfrm>
            <a:off x="2711394" y="2119822"/>
            <a:ext cx="1224501" cy="369332"/>
          </a:xfrm>
          <a:prstGeom prst="rect">
            <a:avLst/>
          </a:prstGeom>
          <a:noFill/>
        </p:spPr>
        <p:txBody>
          <a:bodyPr wrap="square" rtlCol="0">
            <a:spAutoFit/>
          </a:bodyPr>
          <a:lstStyle/>
          <a:p>
            <a:r>
              <a:rPr lang="hu-HU" dirty="0"/>
              <a:t>„A” kert</a:t>
            </a:r>
          </a:p>
        </p:txBody>
      </p:sp>
      <p:sp>
        <p:nvSpPr>
          <p:cNvPr id="9" name="Szövegdoboz 8">
            <a:extLst>
              <a:ext uri="{FF2B5EF4-FFF2-40B4-BE49-F238E27FC236}">
                <a16:creationId xmlns:a16="http://schemas.microsoft.com/office/drawing/2014/main" id="{F1BF9CCB-AD4B-184B-ED09-2044C3AC7F2F}"/>
              </a:ext>
            </a:extLst>
          </p:cNvPr>
          <p:cNvSpPr txBox="1"/>
          <p:nvPr/>
        </p:nvSpPr>
        <p:spPr>
          <a:xfrm>
            <a:off x="1796994" y="3624010"/>
            <a:ext cx="1224501" cy="369332"/>
          </a:xfrm>
          <a:prstGeom prst="rect">
            <a:avLst/>
          </a:prstGeom>
          <a:noFill/>
        </p:spPr>
        <p:txBody>
          <a:bodyPr wrap="square" rtlCol="0">
            <a:spAutoFit/>
          </a:bodyPr>
          <a:lstStyle/>
          <a:p>
            <a:r>
              <a:rPr lang="hu-HU" dirty="0"/>
              <a:t>„B” kert</a:t>
            </a:r>
          </a:p>
        </p:txBody>
      </p:sp>
    </p:spTree>
    <p:extLst>
      <p:ext uri="{BB962C8B-B14F-4D97-AF65-F5344CB8AC3E}">
        <p14:creationId xmlns:p14="http://schemas.microsoft.com/office/powerpoint/2010/main" val="2157209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914DD-BAF5-F1FE-FE24-C163C7C1AC87}"/>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AD673BFC-1CE8-AFBC-911A-8E140BEF9FC1}"/>
              </a:ext>
            </a:extLst>
          </p:cNvPr>
          <p:cNvSpPr>
            <a:spLocks noGrp="1"/>
          </p:cNvSpPr>
          <p:nvPr>
            <p:ph type="title"/>
          </p:nvPr>
        </p:nvSpPr>
        <p:spPr>
          <a:xfrm>
            <a:off x="3387256" y="365125"/>
            <a:ext cx="7966544" cy="1325563"/>
          </a:xfrm>
        </p:spPr>
        <p:txBody>
          <a:bodyPr/>
          <a:lstStyle/>
          <a:p>
            <a:r>
              <a:rPr lang="hu-HU" dirty="0" err="1">
                <a:solidFill>
                  <a:srgbClr val="00B050"/>
                </a:solidFill>
                <a:latin typeface="Swis721 BdCnOul BT" panose="04020704030B03040203" pitchFamily="82" charset="0"/>
              </a:rPr>
              <a:t>Idöjáráskövetö</a:t>
            </a:r>
            <a:r>
              <a:rPr lang="hu-HU" dirty="0">
                <a:solidFill>
                  <a:srgbClr val="00B050"/>
                </a:solidFill>
                <a:latin typeface="Swis721 BdCnOul BT" panose="04020704030B03040203" pitchFamily="82" charset="0"/>
              </a:rPr>
              <a:t> és hagyományos öntözés - folytatás</a:t>
            </a:r>
          </a:p>
        </p:txBody>
      </p:sp>
      <p:sp>
        <p:nvSpPr>
          <p:cNvPr id="3" name="Tartalom helye 2">
            <a:extLst>
              <a:ext uri="{FF2B5EF4-FFF2-40B4-BE49-F238E27FC236}">
                <a16:creationId xmlns:a16="http://schemas.microsoft.com/office/drawing/2014/main" id="{7D56217B-18DA-99B4-B042-0625A9B69E24}"/>
              </a:ext>
            </a:extLst>
          </p:cNvPr>
          <p:cNvSpPr>
            <a:spLocks noGrp="1"/>
          </p:cNvSpPr>
          <p:nvPr>
            <p:ph idx="1"/>
          </p:nvPr>
        </p:nvSpPr>
        <p:spPr>
          <a:xfrm>
            <a:off x="0" y="4126723"/>
            <a:ext cx="3170249" cy="2278049"/>
          </a:xfrm>
        </p:spPr>
        <p:txBody>
          <a:bodyPr>
            <a:normAutofit fontScale="62500" lnSpcReduction="20000"/>
          </a:bodyPr>
          <a:lstStyle/>
          <a:p>
            <a:r>
              <a:rPr lang="hu-HU" dirty="0"/>
              <a:t>„A” kert </a:t>
            </a:r>
          </a:p>
          <a:p>
            <a:pPr lvl="1"/>
            <a:r>
              <a:rPr lang="hu-HU" dirty="0"/>
              <a:t>275 m</a:t>
            </a:r>
            <a:r>
              <a:rPr lang="hu-HU" sz="2900" baseline="30000" dirty="0"/>
              <a:t>2</a:t>
            </a:r>
            <a:r>
              <a:rPr lang="hu-HU" dirty="0"/>
              <a:t> fű</a:t>
            </a:r>
          </a:p>
          <a:p>
            <a:pPr lvl="1"/>
            <a:r>
              <a:rPr lang="hu-HU" dirty="0"/>
              <a:t>83 m</a:t>
            </a:r>
            <a:r>
              <a:rPr lang="hu-HU" sz="2900" baseline="30000" dirty="0"/>
              <a:t>2</a:t>
            </a:r>
            <a:r>
              <a:rPr lang="hu-HU" dirty="0"/>
              <a:t> cserje</a:t>
            </a:r>
          </a:p>
          <a:p>
            <a:pPr lvl="1"/>
            <a:r>
              <a:rPr lang="hu-HU" dirty="0"/>
              <a:t>Összesen: 358 m</a:t>
            </a:r>
            <a:r>
              <a:rPr lang="hu-HU" sz="2900" baseline="30000" dirty="0"/>
              <a:t>2</a:t>
            </a:r>
            <a:r>
              <a:rPr lang="hu-HU" dirty="0"/>
              <a:t> zöld felület</a:t>
            </a:r>
          </a:p>
          <a:p>
            <a:r>
              <a:rPr lang="hu-HU" dirty="0"/>
              <a:t>„B” kert </a:t>
            </a:r>
          </a:p>
          <a:p>
            <a:pPr lvl="1"/>
            <a:r>
              <a:rPr lang="hu-HU" dirty="0"/>
              <a:t>223 m</a:t>
            </a:r>
            <a:r>
              <a:rPr lang="hu-HU" sz="2900" baseline="30000" dirty="0"/>
              <a:t>2</a:t>
            </a:r>
            <a:r>
              <a:rPr lang="hu-HU" dirty="0"/>
              <a:t> fű</a:t>
            </a:r>
          </a:p>
          <a:p>
            <a:pPr lvl="1"/>
            <a:r>
              <a:rPr lang="hu-HU" dirty="0"/>
              <a:t>56 m</a:t>
            </a:r>
            <a:r>
              <a:rPr lang="hu-HU" sz="2900" baseline="30000" dirty="0"/>
              <a:t>2</a:t>
            </a:r>
            <a:r>
              <a:rPr lang="hu-HU" dirty="0"/>
              <a:t> cserje</a:t>
            </a:r>
          </a:p>
          <a:p>
            <a:pPr lvl="1"/>
            <a:r>
              <a:rPr lang="hu-HU" dirty="0"/>
              <a:t>Összesen: 279 m</a:t>
            </a:r>
            <a:r>
              <a:rPr lang="hu-HU" sz="2900" baseline="30000" dirty="0"/>
              <a:t>2</a:t>
            </a:r>
            <a:r>
              <a:rPr lang="hu-HU" dirty="0"/>
              <a:t> zöld felület</a:t>
            </a:r>
          </a:p>
          <a:p>
            <a:pPr lvl="1"/>
            <a:endParaRPr lang="hu-HU" dirty="0"/>
          </a:p>
          <a:p>
            <a:endParaRPr lang="hu-HU" dirty="0"/>
          </a:p>
        </p:txBody>
      </p:sp>
      <p:pic>
        <p:nvPicPr>
          <p:cNvPr id="7" name="Kép 6">
            <a:extLst>
              <a:ext uri="{FF2B5EF4-FFF2-40B4-BE49-F238E27FC236}">
                <a16:creationId xmlns:a16="http://schemas.microsoft.com/office/drawing/2014/main" id="{A473A231-52A8-B1A4-F0F8-EA60E4394583}"/>
              </a:ext>
            </a:extLst>
          </p:cNvPr>
          <p:cNvPicPr>
            <a:picLocks noChangeAspect="1"/>
          </p:cNvPicPr>
          <p:nvPr/>
        </p:nvPicPr>
        <p:blipFill>
          <a:blip r:embed="rId2"/>
          <a:stretch>
            <a:fillRect/>
          </a:stretch>
        </p:blipFill>
        <p:spPr>
          <a:xfrm>
            <a:off x="0" y="-90370"/>
            <a:ext cx="3307814" cy="4217093"/>
          </a:xfrm>
          <a:prstGeom prst="rect">
            <a:avLst/>
          </a:prstGeom>
        </p:spPr>
      </p:pic>
      <p:sp>
        <p:nvSpPr>
          <p:cNvPr id="8" name="Szövegdoboz 7">
            <a:extLst>
              <a:ext uri="{FF2B5EF4-FFF2-40B4-BE49-F238E27FC236}">
                <a16:creationId xmlns:a16="http://schemas.microsoft.com/office/drawing/2014/main" id="{8F65117E-EBE3-C529-F434-F26EF79CFF3A}"/>
              </a:ext>
            </a:extLst>
          </p:cNvPr>
          <p:cNvSpPr txBox="1"/>
          <p:nvPr/>
        </p:nvSpPr>
        <p:spPr>
          <a:xfrm>
            <a:off x="1254335" y="1004853"/>
            <a:ext cx="1224501" cy="369332"/>
          </a:xfrm>
          <a:prstGeom prst="rect">
            <a:avLst/>
          </a:prstGeom>
          <a:noFill/>
        </p:spPr>
        <p:txBody>
          <a:bodyPr wrap="square" rtlCol="0">
            <a:spAutoFit/>
          </a:bodyPr>
          <a:lstStyle/>
          <a:p>
            <a:r>
              <a:rPr lang="hu-HU" dirty="0"/>
              <a:t>„A” kert</a:t>
            </a:r>
          </a:p>
        </p:txBody>
      </p:sp>
      <p:sp>
        <p:nvSpPr>
          <p:cNvPr id="9" name="Szövegdoboz 8">
            <a:extLst>
              <a:ext uri="{FF2B5EF4-FFF2-40B4-BE49-F238E27FC236}">
                <a16:creationId xmlns:a16="http://schemas.microsoft.com/office/drawing/2014/main" id="{4BA59F53-6B90-18F9-5E28-239E8FD52856}"/>
              </a:ext>
            </a:extLst>
          </p:cNvPr>
          <p:cNvSpPr txBox="1"/>
          <p:nvPr/>
        </p:nvSpPr>
        <p:spPr>
          <a:xfrm>
            <a:off x="1237236" y="2802920"/>
            <a:ext cx="1224501" cy="369332"/>
          </a:xfrm>
          <a:prstGeom prst="rect">
            <a:avLst/>
          </a:prstGeom>
          <a:noFill/>
        </p:spPr>
        <p:txBody>
          <a:bodyPr wrap="square" rtlCol="0">
            <a:spAutoFit/>
          </a:bodyPr>
          <a:lstStyle/>
          <a:p>
            <a:r>
              <a:rPr lang="hu-HU" dirty="0"/>
              <a:t>„B” kert</a:t>
            </a:r>
          </a:p>
        </p:txBody>
      </p:sp>
      <p:sp>
        <p:nvSpPr>
          <p:cNvPr id="4" name="Szövegdoboz 3">
            <a:extLst>
              <a:ext uri="{FF2B5EF4-FFF2-40B4-BE49-F238E27FC236}">
                <a16:creationId xmlns:a16="http://schemas.microsoft.com/office/drawing/2014/main" id="{25859A72-239E-110E-4B1A-85D8136DF4A5}"/>
              </a:ext>
            </a:extLst>
          </p:cNvPr>
          <p:cNvSpPr txBox="1"/>
          <p:nvPr/>
        </p:nvSpPr>
        <p:spPr>
          <a:xfrm>
            <a:off x="4102873" y="1971924"/>
            <a:ext cx="7824083" cy="4524315"/>
          </a:xfrm>
          <a:prstGeom prst="rect">
            <a:avLst/>
          </a:prstGeom>
          <a:noFill/>
        </p:spPr>
        <p:txBody>
          <a:bodyPr wrap="square" rtlCol="0">
            <a:spAutoFit/>
          </a:bodyPr>
          <a:lstStyle/>
          <a:p>
            <a:pPr marL="285750" indent="-285750">
              <a:buFont typeface="Arial" panose="020B0604020202020204" pitchFamily="34" charset="0"/>
              <a:buChar char="•"/>
            </a:pPr>
            <a:r>
              <a:rPr lang="hu-HU" sz="2000" dirty="0"/>
              <a:t>2023-ban a vízfogyasztás a következően alakult (meglévő öntöző almérővel):</a:t>
            </a:r>
          </a:p>
          <a:p>
            <a:pPr marL="742950" lvl="1" indent="-285750">
              <a:buFont typeface="Arial" panose="020B0604020202020204" pitchFamily="34" charset="0"/>
              <a:buChar char="•"/>
            </a:pPr>
            <a:r>
              <a:rPr lang="hu-HU" sz="2000" dirty="0"/>
              <a:t>„A” kert: 133 m</a:t>
            </a:r>
            <a:r>
              <a:rPr lang="hu-HU" sz="2000" baseline="30000" dirty="0"/>
              <a:t>3</a:t>
            </a:r>
            <a:r>
              <a:rPr lang="hu-HU" sz="2000" dirty="0"/>
              <a:t> víz</a:t>
            </a:r>
          </a:p>
          <a:p>
            <a:pPr marL="742950" lvl="1" indent="-285750">
              <a:buFont typeface="Arial" panose="020B0604020202020204" pitchFamily="34" charset="0"/>
              <a:buChar char="•"/>
            </a:pPr>
            <a:r>
              <a:rPr lang="hu-HU" sz="2000" dirty="0"/>
              <a:t>„B” kert: 149 m</a:t>
            </a:r>
            <a:r>
              <a:rPr lang="hu-HU" sz="2000" baseline="30000" dirty="0"/>
              <a:t>3</a:t>
            </a:r>
            <a:r>
              <a:rPr lang="hu-HU" sz="2000" dirty="0"/>
              <a:t> víz</a:t>
            </a:r>
          </a:p>
          <a:p>
            <a:pPr marL="285750" indent="-285750">
              <a:buFont typeface="Arial" panose="020B0604020202020204" pitchFamily="34" charset="0"/>
              <a:buChar char="•"/>
            </a:pPr>
            <a:endParaRPr lang="hu-HU" sz="2000" dirty="0"/>
          </a:p>
          <a:p>
            <a:pPr marL="285750" indent="-285750">
              <a:buFont typeface="Arial" panose="020B0604020202020204" pitchFamily="34" charset="0"/>
              <a:buChar char="•"/>
            </a:pPr>
            <a:r>
              <a:rPr lang="hu-HU" sz="2000" dirty="0"/>
              <a:t>1 m</a:t>
            </a:r>
            <a:r>
              <a:rPr lang="hu-HU" sz="2000" baseline="30000" dirty="0"/>
              <a:t>2</a:t>
            </a:r>
            <a:r>
              <a:rPr lang="hu-HU" sz="2000" dirty="0"/>
              <a:t>-re kijuttatott éves öntözővíz mennyiség: </a:t>
            </a:r>
          </a:p>
          <a:p>
            <a:pPr marL="742950" lvl="1" indent="-285750">
              <a:buFont typeface="Arial" panose="020B0604020202020204" pitchFamily="34" charset="0"/>
              <a:buChar char="•"/>
            </a:pPr>
            <a:r>
              <a:rPr lang="hu-HU" sz="2000" dirty="0"/>
              <a:t>„A”: 371,5 l/év/m</a:t>
            </a:r>
            <a:r>
              <a:rPr lang="hu-HU" sz="2000" baseline="30000" dirty="0"/>
              <a:t>2</a:t>
            </a:r>
          </a:p>
          <a:p>
            <a:pPr marL="742950" lvl="1" indent="-285750">
              <a:buFont typeface="Arial" panose="020B0604020202020204" pitchFamily="34" charset="0"/>
              <a:buChar char="•"/>
            </a:pPr>
            <a:r>
              <a:rPr lang="hu-HU" sz="2000" dirty="0"/>
              <a:t>„B”: 534 l/év/m</a:t>
            </a:r>
            <a:r>
              <a:rPr lang="hu-HU" sz="2000" baseline="30000" dirty="0"/>
              <a:t>2</a:t>
            </a:r>
          </a:p>
          <a:p>
            <a:pPr marL="285750" indent="-285750">
              <a:buFont typeface="Arial" panose="020B0604020202020204" pitchFamily="34" charset="0"/>
              <a:buChar char="•"/>
            </a:pPr>
            <a:r>
              <a:rPr lang="hu-HU" sz="2000" b="1" dirty="0"/>
              <a:t>Megtakarítás: 30,5%!!! a </a:t>
            </a:r>
            <a:r>
              <a:rPr lang="hu-HU" sz="2000" b="1" dirty="0" err="1"/>
              <a:t>Hydrawise</a:t>
            </a:r>
            <a:r>
              <a:rPr lang="hu-HU" sz="2000" b="1" dirty="0"/>
              <a:t> alkalmazásnak köszönhetően (</a:t>
            </a:r>
            <a:r>
              <a:rPr lang="hu-HU" sz="2000" b="1" dirty="0" err="1"/>
              <a:t>Virtualis</a:t>
            </a:r>
            <a:r>
              <a:rPr lang="hu-HU" sz="2000" b="1" dirty="0"/>
              <a:t> </a:t>
            </a:r>
            <a:r>
              <a:rPr lang="hu-HU" sz="2000" b="1" dirty="0" err="1"/>
              <a:t>Solar</a:t>
            </a:r>
            <a:r>
              <a:rPr lang="hu-HU" sz="2000" b="1" dirty="0"/>
              <a:t> </a:t>
            </a:r>
            <a:r>
              <a:rPr lang="hu-HU" sz="2000" b="1" dirty="0" err="1"/>
              <a:t>Sync</a:t>
            </a:r>
            <a:r>
              <a:rPr lang="hu-HU" sz="2000" b="1" dirty="0"/>
              <a:t> </a:t>
            </a:r>
            <a:r>
              <a:rPr lang="hu-HU" sz="2000" b="1" dirty="0" err="1"/>
              <a:t>állsába</a:t>
            </a:r>
            <a:r>
              <a:rPr lang="hu-HU" sz="2000" b="1" dirty="0"/>
              <a:t>)</a:t>
            </a:r>
          </a:p>
          <a:p>
            <a:pPr marL="742950" lvl="1" indent="-285750">
              <a:buFont typeface="Arial" panose="020B0604020202020204" pitchFamily="34" charset="0"/>
              <a:buChar char="•"/>
            </a:pPr>
            <a:r>
              <a:rPr lang="hu-HU" sz="2000" dirty="0"/>
              <a:t>Mert ET követő a rendszer</a:t>
            </a:r>
          </a:p>
          <a:p>
            <a:pPr marL="742950" lvl="1" indent="-285750">
              <a:buFont typeface="Arial" panose="020B0604020202020204" pitchFamily="34" charset="0"/>
              <a:buChar char="•"/>
            </a:pPr>
            <a:r>
              <a:rPr lang="hu-HU" sz="2000" dirty="0"/>
              <a:t>Csapadék előrejelzéssel működik</a:t>
            </a:r>
          </a:p>
          <a:p>
            <a:pPr marL="742950" lvl="1" indent="-285750">
              <a:buFont typeface="Arial" panose="020B0604020202020204" pitchFamily="34" charset="0"/>
              <a:buChar char="•"/>
            </a:pPr>
            <a:r>
              <a:rPr lang="hu-HU" sz="2000" dirty="0"/>
              <a:t>És van esőérzékelő is a fals pozitív csapadék kiszűrésére.</a:t>
            </a:r>
          </a:p>
          <a:p>
            <a:endParaRPr lang="hu-HU" dirty="0"/>
          </a:p>
          <a:p>
            <a:endParaRPr lang="hu-HU" baseline="30000" dirty="0"/>
          </a:p>
        </p:txBody>
      </p:sp>
    </p:spTree>
    <p:extLst>
      <p:ext uri="{BB962C8B-B14F-4D97-AF65-F5344CB8AC3E}">
        <p14:creationId xmlns:p14="http://schemas.microsoft.com/office/powerpoint/2010/main" val="4142737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B2B8D6C-D004-4CC6-1F7C-504251A5534C}"/>
              </a:ext>
            </a:extLst>
          </p:cNvPr>
          <p:cNvSpPr>
            <a:spLocks noGrp="1"/>
          </p:cNvSpPr>
          <p:nvPr>
            <p:ph type="title"/>
          </p:nvPr>
        </p:nvSpPr>
        <p:spPr/>
        <p:txBody>
          <a:bodyPr/>
          <a:lstStyle/>
          <a:p>
            <a:r>
              <a:rPr lang="hu-HU" dirty="0">
                <a:solidFill>
                  <a:srgbClr val="00B050"/>
                </a:solidFill>
                <a:latin typeface="Swis721 BdCnOul BT" panose="04020704030B03040203" pitchFamily="82" charset="0"/>
              </a:rPr>
              <a:t>Adatok összevetése – összefüggés keresés</a:t>
            </a:r>
          </a:p>
        </p:txBody>
      </p:sp>
      <p:sp>
        <p:nvSpPr>
          <p:cNvPr id="3" name="Szöveg helye 2">
            <a:extLst>
              <a:ext uri="{FF2B5EF4-FFF2-40B4-BE49-F238E27FC236}">
                <a16:creationId xmlns:a16="http://schemas.microsoft.com/office/drawing/2014/main" id="{F5DB325C-F72B-F78B-A9D5-3DA5EC4D9A01}"/>
              </a:ext>
            </a:extLst>
          </p:cNvPr>
          <p:cNvSpPr>
            <a:spLocks noGrp="1"/>
          </p:cNvSpPr>
          <p:nvPr>
            <p:ph type="body" idx="1"/>
          </p:nvPr>
        </p:nvSpPr>
        <p:spPr>
          <a:xfrm>
            <a:off x="839789" y="1681163"/>
            <a:ext cx="4840820" cy="823912"/>
          </a:xfrm>
        </p:spPr>
        <p:txBody>
          <a:bodyPr/>
          <a:lstStyle/>
          <a:p>
            <a:r>
              <a:rPr lang="hu-HU" dirty="0"/>
              <a:t>„A” Kert 30,5% megtakarítással a „B” kerthez képest!</a:t>
            </a:r>
          </a:p>
        </p:txBody>
      </p:sp>
      <p:sp>
        <p:nvSpPr>
          <p:cNvPr id="5" name="Szöveg helye 4">
            <a:extLst>
              <a:ext uri="{FF2B5EF4-FFF2-40B4-BE49-F238E27FC236}">
                <a16:creationId xmlns:a16="http://schemas.microsoft.com/office/drawing/2014/main" id="{FB18737B-7477-20BE-F13D-94CBF1712A4E}"/>
              </a:ext>
            </a:extLst>
          </p:cNvPr>
          <p:cNvSpPr>
            <a:spLocks noGrp="1"/>
          </p:cNvSpPr>
          <p:nvPr>
            <p:ph type="body" sz="quarter" idx="3"/>
          </p:nvPr>
        </p:nvSpPr>
        <p:spPr/>
        <p:txBody>
          <a:bodyPr/>
          <a:lstStyle/>
          <a:p>
            <a:r>
              <a:rPr lang="hu-HU" dirty="0"/>
              <a:t>Karlócai Péter példa előadásában a megtakarítás: 26%! Ezek közeli értékek.</a:t>
            </a:r>
          </a:p>
        </p:txBody>
      </p:sp>
      <p:pic>
        <p:nvPicPr>
          <p:cNvPr id="7" name="Tartalom helye 6">
            <a:extLst>
              <a:ext uri="{FF2B5EF4-FFF2-40B4-BE49-F238E27FC236}">
                <a16:creationId xmlns:a16="http://schemas.microsoft.com/office/drawing/2014/main" id="{1FD113C4-0F13-01D5-D5FA-439ED7CE813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545090" y="4178909"/>
            <a:ext cx="4762830" cy="2679091"/>
          </a:xfrm>
          <a:prstGeom prst="rect">
            <a:avLst/>
          </a:prstGeom>
        </p:spPr>
      </p:pic>
      <p:pic>
        <p:nvPicPr>
          <p:cNvPr id="8" name="Kép 7">
            <a:extLst>
              <a:ext uri="{FF2B5EF4-FFF2-40B4-BE49-F238E27FC236}">
                <a16:creationId xmlns:a16="http://schemas.microsoft.com/office/drawing/2014/main" id="{976DF03F-B2F9-8B5E-3668-2FDBB9DE2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766" y="4155398"/>
            <a:ext cx="4762830" cy="2679092"/>
          </a:xfrm>
          <a:prstGeom prst="rect">
            <a:avLst/>
          </a:prstGeom>
        </p:spPr>
      </p:pic>
      <p:graphicFrame>
        <p:nvGraphicFramePr>
          <p:cNvPr id="10" name="Tartalom helye 3">
            <a:extLst>
              <a:ext uri="{FF2B5EF4-FFF2-40B4-BE49-F238E27FC236}">
                <a16:creationId xmlns:a16="http://schemas.microsoft.com/office/drawing/2014/main" id="{AAA67A4E-FDF2-677B-C76A-DF6699FAD8F4}"/>
              </a:ext>
            </a:extLst>
          </p:cNvPr>
          <p:cNvGraphicFramePr>
            <a:graphicFrameLocks/>
          </p:cNvGraphicFramePr>
          <p:nvPr>
            <p:extLst>
              <p:ext uri="{D42A27DB-BD31-4B8C-83A1-F6EECF244321}">
                <p14:modId xmlns:p14="http://schemas.microsoft.com/office/powerpoint/2010/main" val="4057728838"/>
              </p:ext>
            </p:extLst>
          </p:nvPr>
        </p:nvGraphicFramePr>
        <p:xfrm>
          <a:off x="4131983" y="3668222"/>
          <a:ext cx="3928034" cy="3091489"/>
        </p:xfrm>
        <a:graphic>
          <a:graphicData uri="http://schemas.openxmlformats.org/drawingml/2006/table">
            <a:tbl>
              <a:tblPr>
                <a:tableStyleId>{5C22544A-7EE6-4342-B048-85BDC9FD1C3A}</a:tableStyleId>
              </a:tblPr>
              <a:tblGrid>
                <a:gridCol w="2268817">
                  <a:extLst>
                    <a:ext uri="{9D8B030D-6E8A-4147-A177-3AD203B41FA5}">
                      <a16:colId xmlns:a16="http://schemas.microsoft.com/office/drawing/2014/main" val="696775314"/>
                    </a:ext>
                  </a:extLst>
                </a:gridCol>
                <a:gridCol w="663547">
                  <a:extLst>
                    <a:ext uri="{9D8B030D-6E8A-4147-A177-3AD203B41FA5}">
                      <a16:colId xmlns:a16="http://schemas.microsoft.com/office/drawing/2014/main" val="1998374744"/>
                    </a:ext>
                  </a:extLst>
                </a:gridCol>
                <a:gridCol w="995670">
                  <a:extLst>
                    <a:ext uri="{9D8B030D-6E8A-4147-A177-3AD203B41FA5}">
                      <a16:colId xmlns:a16="http://schemas.microsoft.com/office/drawing/2014/main" val="2265597234"/>
                    </a:ext>
                  </a:extLst>
                </a:gridCol>
              </a:tblGrid>
              <a:tr h="568439">
                <a:tc>
                  <a:txBody>
                    <a:bodyPr/>
                    <a:lstStyle/>
                    <a:p>
                      <a:pPr algn="ctr" fontAlgn="b"/>
                      <a:r>
                        <a:rPr lang="hu-HU" sz="2400" b="1" u="none" strike="noStrike" dirty="0">
                          <a:effectLst/>
                          <a:latin typeface="+mn-lt"/>
                        </a:rPr>
                        <a:t>Öntözővíz megtakarítás:</a:t>
                      </a:r>
                      <a:endParaRPr lang="hu-HU" sz="2400" b="1" i="0" u="none" strike="noStrike" dirty="0">
                        <a:effectLst/>
                        <a:latin typeface="+mn-lt"/>
                      </a:endParaRPr>
                    </a:p>
                  </a:txBody>
                  <a:tcPr marL="7144" marR="7144" marT="7144" marB="0" anchor="b"/>
                </a:tc>
                <a:tc>
                  <a:txBody>
                    <a:bodyPr/>
                    <a:lstStyle/>
                    <a:p>
                      <a:pPr algn="ctr" fontAlgn="b"/>
                      <a:r>
                        <a:rPr lang="hu-HU" sz="2400" b="1" i="0" u="none" strike="noStrike" dirty="0">
                          <a:effectLst/>
                          <a:latin typeface="+mn-lt"/>
                        </a:rPr>
                        <a:t>%</a:t>
                      </a:r>
                    </a:p>
                  </a:txBody>
                  <a:tcPr marL="7144" marR="7144" marT="7144" marB="0" anchor="b"/>
                </a:tc>
                <a:tc>
                  <a:txBody>
                    <a:bodyPr/>
                    <a:lstStyle/>
                    <a:p>
                      <a:pPr algn="ctr" fontAlgn="b"/>
                      <a:r>
                        <a:rPr lang="hu-HU" sz="2400" b="1" i="0" u="none" strike="noStrike" dirty="0" err="1">
                          <a:effectLst/>
                          <a:latin typeface="+mn-lt"/>
                        </a:rPr>
                        <a:t>Felh</a:t>
                      </a:r>
                      <a:r>
                        <a:rPr lang="hu-HU" sz="2400" b="1" i="0" u="none" strike="noStrike" dirty="0">
                          <a:effectLst/>
                          <a:latin typeface="+mn-lt"/>
                        </a:rPr>
                        <a:t>. víz m</a:t>
                      </a:r>
                      <a:r>
                        <a:rPr lang="hu-HU" sz="2400" b="1" kern="1200" baseline="30000" dirty="0">
                          <a:solidFill>
                            <a:schemeClr val="tx1"/>
                          </a:solidFill>
                          <a:latin typeface="+mn-lt"/>
                          <a:ea typeface="+mn-ea"/>
                          <a:cs typeface="+mn-cs"/>
                        </a:rPr>
                        <a:t>3</a:t>
                      </a:r>
                    </a:p>
                  </a:txBody>
                  <a:tcPr marL="7144" marR="7144" marT="7144" marB="0" anchor="b"/>
                </a:tc>
                <a:extLst>
                  <a:ext uri="{0D108BD9-81ED-4DB2-BD59-A6C34878D82A}">
                    <a16:rowId xmlns:a16="http://schemas.microsoft.com/office/drawing/2014/main" val="1180567822"/>
                  </a:ext>
                </a:extLst>
              </a:tr>
              <a:tr h="568439">
                <a:tc>
                  <a:txBody>
                    <a:bodyPr/>
                    <a:lstStyle/>
                    <a:p>
                      <a:pPr algn="ctr" fontAlgn="b"/>
                      <a:r>
                        <a:rPr lang="hu-HU" sz="2000" u="none" strike="noStrike" dirty="0">
                          <a:effectLst/>
                          <a:latin typeface="+mn-lt"/>
                        </a:rPr>
                        <a:t>Havi ET szerinti állítással:</a:t>
                      </a:r>
                      <a:endParaRPr lang="hu-HU" sz="2000" b="0" i="0" u="none" strike="noStrike" dirty="0">
                        <a:effectLst/>
                        <a:latin typeface="+mn-lt"/>
                      </a:endParaRPr>
                    </a:p>
                  </a:txBody>
                  <a:tcPr marL="7144" marR="7144" marT="7144" marB="0" anchor="b"/>
                </a:tc>
                <a:tc>
                  <a:txBody>
                    <a:bodyPr/>
                    <a:lstStyle/>
                    <a:p>
                      <a:pPr algn="ctr" fontAlgn="b"/>
                      <a:r>
                        <a:rPr lang="hu-HU" sz="2000" u="none" strike="noStrike" dirty="0">
                          <a:effectLst/>
                          <a:latin typeface="+mn-lt"/>
                        </a:rPr>
                        <a:t>0</a:t>
                      </a:r>
                      <a:endParaRPr lang="hu-HU" sz="2000" b="0" i="0" u="none" strike="noStrike" dirty="0">
                        <a:effectLst/>
                        <a:latin typeface="+mn-lt"/>
                      </a:endParaRPr>
                    </a:p>
                  </a:txBody>
                  <a:tcPr marL="7144" marR="7144" marT="7144" marB="0" anchor="b"/>
                </a:tc>
                <a:tc>
                  <a:txBody>
                    <a:bodyPr/>
                    <a:lstStyle/>
                    <a:p>
                      <a:pPr algn="ctr" fontAlgn="b"/>
                      <a:r>
                        <a:rPr lang="hu-HU" sz="2000" b="0" i="0" u="none" strike="noStrike" dirty="0">
                          <a:effectLst/>
                          <a:latin typeface="+mn-lt"/>
                        </a:rPr>
                        <a:t>918</a:t>
                      </a:r>
                    </a:p>
                  </a:txBody>
                  <a:tcPr marL="7144" marR="7144" marT="7144" marB="0" anchor="b"/>
                </a:tc>
                <a:extLst>
                  <a:ext uri="{0D108BD9-81ED-4DB2-BD59-A6C34878D82A}">
                    <a16:rowId xmlns:a16="http://schemas.microsoft.com/office/drawing/2014/main" val="1827811255"/>
                  </a:ext>
                </a:extLst>
              </a:tr>
              <a:tr h="568439">
                <a:tc>
                  <a:txBody>
                    <a:bodyPr/>
                    <a:lstStyle/>
                    <a:p>
                      <a:pPr algn="ctr" fontAlgn="b"/>
                      <a:r>
                        <a:rPr lang="hu-HU" sz="2000" u="none" strike="noStrike" dirty="0">
                          <a:effectLst/>
                          <a:latin typeface="+mn-lt"/>
                        </a:rPr>
                        <a:t>Esőérzékelő használatával:</a:t>
                      </a:r>
                      <a:endParaRPr lang="hu-HU" sz="2000" b="0" i="0" u="none" strike="noStrike" dirty="0">
                        <a:effectLst/>
                        <a:latin typeface="+mn-lt"/>
                      </a:endParaRPr>
                    </a:p>
                  </a:txBody>
                  <a:tcPr marL="7144" marR="7144" marT="7144" marB="0" anchor="b"/>
                </a:tc>
                <a:tc>
                  <a:txBody>
                    <a:bodyPr/>
                    <a:lstStyle/>
                    <a:p>
                      <a:pPr algn="ctr" fontAlgn="b"/>
                      <a:r>
                        <a:rPr lang="hu-HU" sz="2000" u="none" strike="noStrike" dirty="0">
                          <a:effectLst/>
                          <a:latin typeface="+mn-lt"/>
                        </a:rPr>
                        <a:t>21</a:t>
                      </a:r>
                      <a:endParaRPr lang="hu-HU" sz="2000" b="0" i="0" u="none" strike="noStrike" dirty="0">
                        <a:effectLst/>
                        <a:latin typeface="+mn-lt"/>
                      </a:endParaRPr>
                    </a:p>
                  </a:txBody>
                  <a:tcPr marL="7144" marR="7144" marT="7144" marB="0" anchor="b"/>
                </a:tc>
                <a:tc>
                  <a:txBody>
                    <a:bodyPr/>
                    <a:lstStyle/>
                    <a:p>
                      <a:pPr algn="ctr" fontAlgn="b"/>
                      <a:r>
                        <a:rPr lang="hu-HU" sz="2000" b="0" i="0" u="none" strike="noStrike" dirty="0">
                          <a:effectLst/>
                          <a:latin typeface="+mn-lt"/>
                        </a:rPr>
                        <a:t>721</a:t>
                      </a:r>
                    </a:p>
                  </a:txBody>
                  <a:tcPr marL="7144" marR="7144" marT="7144" marB="0" anchor="b"/>
                </a:tc>
                <a:extLst>
                  <a:ext uri="{0D108BD9-81ED-4DB2-BD59-A6C34878D82A}">
                    <a16:rowId xmlns:a16="http://schemas.microsoft.com/office/drawing/2014/main" val="1763761410"/>
                  </a:ext>
                </a:extLst>
              </a:tr>
              <a:tr h="568439">
                <a:tc>
                  <a:txBody>
                    <a:bodyPr/>
                    <a:lstStyle/>
                    <a:p>
                      <a:pPr algn="ctr" fontAlgn="b"/>
                      <a:r>
                        <a:rPr lang="hu-HU" sz="2000" u="none" strike="noStrike" dirty="0">
                          <a:effectLst/>
                          <a:latin typeface="+mn-lt"/>
                        </a:rPr>
                        <a:t>Napi %-os állítással:</a:t>
                      </a:r>
                      <a:endParaRPr lang="hu-HU" sz="2000" b="0" i="0" u="none" strike="noStrike" dirty="0">
                        <a:effectLst/>
                        <a:latin typeface="+mn-lt"/>
                      </a:endParaRPr>
                    </a:p>
                  </a:txBody>
                  <a:tcPr marL="7144" marR="7144" marT="7144" marB="0" anchor="b"/>
                </a:tc>
                <a:tc>
                  <a:txBody>
                    <a:bodyPr/>
                    <a:lstStyle/>
                    <a:p>
                      <a:pPr algn="ctr" fontAlgn="b"/>
                      <a:r>
                        <a:rPr lang="hu-HU" sz="2000" u="none" strike="noStrike" dirty="0">
                          <a:effectLst/>
                          <a:latin typeface="+mn-lt"/>
                        </a:rPr>
                        <a:t>42</a:t>
                      </a:r>
                      <a:endParaRPr lang="hu-HU" sz="2000" b="0" i="0" u="none" strike="noStrike" dirty="0">
                        <a:effectLst/>
                        <a:latin typeface="+mn-lt"/>
                      </a:endParaRPr>
                    </a:p>
                  </a:txBody>
                  <a:tcPr marL="7144" marR="7144" marT="7144" marB="0" anchor="b"/>
                </a:tc>
                <a:tc>
                  <a:txBody>
                    <a:bodyPr/>
                    <a:lstStyle/>
                    <a:p>
                      <a:pPr algn="ctr" fontAlgn="b"/>
                      <a:r>
                        <a:rPr lang="hu-HU" sz="2000" b="0" i="0" u="none" strike="noStrike" dirty="0">
                          <a:effectLst/>
                          <a:latin typeface="+mn-lt"/>
                        </a:rPr>
                        <a:t>533</a:t>
                      </a:r>
                    </a:p>
                  </a:txBody>
                  <a:tcPr marL="7144" marR="7144" marT="7144" marB="0" anchor="b"/>
                </a:tc>
                <a:extLst>
                  <a:ext uri="{0D108BD9-81ED-4DB2-BD59-A6C34878D82A}">
                    <a16:rowId xmlns:a16="http://schemas.microsoft.com/office/drawing/2014/main" val="3638869490"/>
                  </a:ext>
                </a:extLst>
              </a:tr>
              <a:tr h="550898">
                <a:tc gridSpan="3">
                  <a:txBody>
                    <a:bodyPr/>
                    <a:lstStyle/>
                    <a:p>
                      <a:pPr algn="l" fontAlgn="b"/>
                      <a:endParaRPr lang="hu-HU" sz="2400" b="0" i="0" u="none" strike="noStrike" dirty="0">
                        <a:effectLst/>
                        <a:latin typeface="Arial CE" panose="020B0604020202020204" pitchFamily="34" charset="0"/>
                      </a:endParaRPr>
                    </a:p>
                  </a:txBody>
                  <a:tcPr marL="7144" marR="7144" marT="7144" marB="0" anchor="b"/>
                </a:tc>
                <a:tc hMerge="1">
                  <a:txBody>
                    <a:bodyPr/>
                    <a:lstStyle/>
                    <a:p>
                      <a:pPr algn="l" fontAlgn="b"/>
                      <a:endParaRPr lang="hu-HU" sz="2400" b="0" i="0" u="none" strike="noStrike">
                        <a:effectLst/>
                        <a:latin typeface="Arial CE" panose="020B0604020202020204" pitchFamily="34" charset="0"/>
                      </a:endParaRPr>
                    </a:p>
                  </a:txBody>
                  <a:tcPr marL="7144" marR="7144" marT="7144" marB="0" anchor="b"/>
                </a:tc>
                <a:tc hMerge="1">
                  <a:txBody>
                    <a:bodyPr/>
                    <a:lstStyle/>
                    <a:p>
                      <a:pPr algn="l" fontAlgn="b"/>
                      <a:endParaRPr lang="hu-HU" sz="2400" b="0" i="0" u="none" strike="noStrike" dirty="0">
                        <a:effectLst/>
                        <a:latin typeface="Arial CE" panose="020B0604020202020204" pitchFamily="34" charset="0"/>
                      </a:endParaRPr>
                    </a:p>
                  </a:txBody>
                  <a:tcPr marL="7144" marR="7144" marT="7144" marB="0" anchor="b"/>
                </a:tc>
                <a:extLst>
                  <a:ext uri="{0D108BD9-81ED-4DB2-BD59-A6C34878D82A}">
                    <a16:rowId xmlns:a16="http://schemas.microsoft.com/office/drawing/2014/main" val="4044954363"/>
                  </a:ext>
                </a:extLst>
              </a:tr>
            </a:tbl>
          </a:graphicData>
        </a:graphic>
      </p:graphicFrame>
      <p:sp>
        <p:nvSpPr>
          <p:cNvPr id="11" name="Szövegdoboz 10">
            <a:extLst>
              <a:ext uri="{FF2B5EF4-FFF2-40B4-BE49-F238E27FC236}">
                <a16:creationId xmlns:a16="http://schemas.microsoft.com/office/drawing/2014/main" id="{9156E798-7296-9510-29F0-5CDA84BB6399}"/>
              </a:ext>
            </a:extLst>
          </p:cNvPr>
          <p:cNvSpPr txBox="1"/>
          <p:nvPr/>
        </p:nvSpPr>
        <p:spPr>
          <a:xfrm>
            <a:off x="671639" y="3970732"/>
            <a:ext cx="3091158" cy="369332"/>
          </a:xfrm>
          <a:prstGeom prst="rect">
            <a:avLst/>
          </a:prstGeom>
          <a:noFill/>
        </p:spPr>
        <p:txBody>
          <a:bodyPr wrap="square" rtlCol="0">
            <a:spAutoFit/>
          </a:bodyPr>
          <a:lstStyle/>
          <a:p>
            <a:r>
              <a:rPr lang="hu-HU" dirty="0"/>
              <a:t>Ilyesmi az „A” kert öntözése</a:t>
            </a:r>
          </a:p>
        </p:txBody>
      </p:sp>
      <p:sp>
        <p:nvSpPr>
          <p:cNvPr id="12" name="Szövegdoboz 11">
            <a:extLst>
              <a:ext uri="{FF2B5EF4-FFF2-40B4-BE49-F238E27FC236}">
                <a16:creationId xmlns:a16="http://schemas.microsoft.com/office/drawing/2014/main" id="{F212BCB2-CB81-89CA-11A9-6ACBB8AC3D92}"/>
              </a:ext>
            </a:extLst>
          </p:cNvPr>
          <p:cNvSpPr txBox="1"/>
          <p:nvPr/>
        </p:nvSpPr>
        <p:spPr>
          <a:xfrm>
            <a:off x="8556795" y="3970732"/>
            <a:ext cx="3254346" cy="369332"/>
          </a:xfrm>
          <a:prstGeom prst="rect">
            <a:avLst/>
          </a:prstGeom>
          <a:noFill/>
        </p:spPr>
        <p:txBody>
          <a:bodyPr wrap="square" rtlCol="0">
            <a:spAutoFit/>
          </a:bodyPr>
          <a:lstStyle/>
          <a:p>
            <a:r>
              <a:rPr lang="hu-HU" dirty="0"/>
              <a:t>Ilyesmi az „B” kert öntözése</a:t>
            </a:r>
          </a:p>
        </p:txBody>
      </p:sp>
    </p:spTree>
    <p:extLst>
      <p:ext uri="{BB962C8B-B14F-4D97-AF65-F5344CB8AC3E}">
        <p14:creationId xmlns:p14="http://schemas.microsoft.com/office/powerpoint/2010/main" val="4014054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artalom helye 6">
            <a:extLst>
              <a:ext uri="{FF2B5EF4-FFF2-40B4-BE49-F238E27FC236}">
                <a16:creationId xmlns:a16="http://schemas.microsoft.com/office/drawing/2014/main" id="{56DE1781-9899-0FA3-29B6-E31461318F96}"/>
              </a:ext>
            </a:extLst>
          </p:cNvPr>
          <p:cNvPicPr>
            <a:picLocks noGrp="1" noChangeAspect="1"/>
          </p:cNvPicPr>
          <p:nvPr>
            <p:ph sz="half" idx="1"/>
          </p:nvPr>
        </p:nvPicPr>
        <p:blipFill>
          <a:blip r:embed="rId2"/>
          <a:stretch>
            <a:fillRect/>
          </a:stretch>
        </p:blipFill>
        <p:spPr>
          <a:xfrm>
            <a:off x="374301" y="672493"/>
            <a:ext cx="6042402" cy="6242151"/>
          </a:xfrm>
        </p:spPr>
      </p:pic>
      <p:sp>
        <p:nvSpPr>
          <p:cNvPr id="2" name="Cím 1">
            <a:extLst>
              <a:ext uri="{FF2B5EF4-FFF2-40B4-BE49-F238E27FC236}">
                <a16:creationId xmlns:a16="http://schemas.microsoft.com/office/drawing/2014/main" id="{52D432A4-8235-3B94-1D0F-6742612DA22B}"/>
              </a:ext>
            </a:extLst>
          </p:cNvPr>
          <p:cNvSpPr>
            <a:spLocks noGrp="1"/>
          </p:cNvSpPr>
          <p:nvPr>
            <p:ph type="title"/>
          </p:nvPr>
        </p:nvSpPr>
        <p:spPr>
          <a:xfrm>
            <a:off x="1853076" y="-180975"/>
            <a:ext cx="10687292" cy="1325563"/>
          </a:xfrm>
        </p:spPr>
        <p:txBody>
          <a:bodyPr/>
          <a:lstStyle/>
          <a:p>
            <a:r>
              <a:rPr lang="hu-HU" dirty="0">
                <a:solidFill>
                  <a:srgbClr val="00B050"/>
                </a:solidFill>
                <a:latin typeface="Swis721 BdCnOul BT" panose="04020704030B03040203" pitchFamily="82" charset="0"/>
              </a:rPr>
              <a:t>Deficit öntözési kísérlet és tapasztalatai</a:t>
            </a:r>
          </a:p>
        </p:txBody>
      </p:sp>
      <p:sp>
        <p:nvSpPr>
          <p:cNvPr id="4" name="Tartalom helye 3">
            <a:extLst>
              <a:ext uri="{FF2B5EF4-FFF2-40B4-BE49-F238E27FC236}">
                <a16:creationId xmlns:a16="http://schemas.microsoft.com/office/drawing/2014/main" id="{417555B2-21EF-B250-DA64-5E82E73D4D1B}"/>
              </a:ext>
            </a:extLst>
          </p:cNvPr>
          <p:cNvSpPr>
            <a:spLocks noGrp="1"/>
          </p:cNvSpPr>
          <p:nvPr>
            <p:ph sz="half" idx="2"/>
          </p:nvPr>
        </p:nvSpPr>
        <p:spPr/>
        <p:txBody>
          <a:bodyPr/>
          <a:lstStyle/>
          <a:p>
            <a:r>
              <a:rPr lang="hu-HU" dirty="0"/>
              <a:t>1. terület 109 m</a:t>
            </a:r>
            <a:r>
              <a:rPr lang="hu-HU" baseline="30000" dirty="0"/>
              <a:t>2</a:t>
            </a:r>
            <a:r>
              <a:rPr lang="hu-HU" dirty="0"/>
              <a:t>, felhasznált vízmennyiség: 23480 l/2023 év, </a:t>
            </a:r>
            <a:r>
              <a:rPr lang="hu-HU" b="1" u="sng" dirty="0"/>
              <a:t>215,4 mm/m</a:t>
            </a:r>
            <a:r>
              <a:rPr lang="hu-HU" b="1" u="sng" baseline="30000" dirty="0"/>
              <a:t>2</a:t>
            </a:r>
            <a:r>
              <a:rPr lang="hu-HU" b="1" u="sng" dirty="0"/>
              <a:t>/év, </a:t>
            </a:r>
            <a:r>
              <a:rPr lang="hu-HU" b="1" u="sng" dirty="0" err="1"/>
              <a:t>Hydrawise</a:t>
            </a:r>
            <a:r>
              <a:rPr lang="hu-HU" b="1" u="sng" dirty="0"/>
              <a:t> beállítás jelenleg: -50%</a:t>
            </a:r>
          </a:p>
          <a:p>
            <a:r>
              <a:rPr lang="hu-HU" dirty="0"/>
              <a:t>2. terület 31 m</a:t>
            </a:r>
            <a:r>
              <a:rPr lang="hu-HU" baseline="30000" dirty="0"/>
              <a:t>2</a:t>
            </a:r>
            <a:r>
              <a:rPr lang="hu-HU" dirty="0"/>
              <a:t>, felhasznált vízmennyiség: 9002 l/2023 év, </a:t>
            </a:r>
            <a:r>
              <a:rPr lang="hu-HU" b="1" u="sng" dirty="0"/>
              <a:t>290,4 mm/m</a:t>
            </a:r>
            <a:r>
              <a:rPr lang="hu-HU" b="1" u="sng" baseline="30000" dirty="0"/>
              <a:t>2</a:t>
            </a:r>
            <a:r>
              <a:rPr lang="hu-HU" b="1" u="sng" dirty="0"/>
              <a:t>/év </a:t>
            </a:r>
          </a:p>
          <a:p>
            <a:r>
              <a:rPr lang="hu-HU" b="1" u="sng" dirty="0"/>
              <a:t>-26% vízfelhasználás, </a:t>
            </a:r>
            <a:r>
              <a:rPr lang="hu-HU" b="1" u="sng" dirty="0" err="1"/>
              <a:t>Hydrawise</a:t>
            </a:r>
            <a:r>
              <a:rPr lang="hu-HU" b="1" u="sng" dirty="0"/>
              <a:t> beállítás jelenleg: -30%</a:t>
            </a:r>
          </a:p>
        </p:txBody>
      </p:sp>
    </p:spTree>
    <p:extLst>
      <p:ext uri="{BB962C8B-B14F-4D97-AF65-F5344CB8AC3E}">
        <p14:creationId xmlns:p14="http://schemas.microsoft.com/office/powerpoint/2010/main" val="3835914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artalom helye 3">
            <a:extLst>
              <a:ext uri="{FF2B5EF4-FFF2-40B4-BE49-F238E27FC236}">
                <a16:creationId xmlns:a16="http://schemas.microsoft.com/office/drawing/2014/main" id="{ABDDB1BF-9A40-E5F9-AEA8-11987C39B8D7}"/>
              </a:ext>
            </a:extLst>
          </p:cNvPr>
          <p:cNvSpPr>
            <a:spLocks noGrp="1"/>
          </p:cNvSpPr>
          <p:nvPr>
            <p:ph sz="half" idx="2"/>
          </p:nvPr>
        </p:nvSpPr>
        <p:spPr>
          <a:xfrm>
            <a:off x="3490592" y="1590676"/>
            <a:ext cx="8669634" cy="5267324"/>
          </a:xfrm>
        </p:spPr>
        <p:txBody>
          <a:bodyPr/>
          <a:lstStyle/>
          <a:p>
            <a:r>
              <a:rPr lang="hu-HU" dirty="0"/>
              <a:t>2023 egy viszonylag csapadékos év volt, főleg az augusztus hónapban hullott az átlagosnál több eső. Ilyen viszonyok között nem nehéz jó gyepet csinálni. Június-július ellenben nagyon száraz és meleg volt. Pomázon vízkorlátozást vezettek be, ekkor csökkentettem az öntözővíz mennyiségét, előbb bátortalanul -20%-kal, majd bátrabban. 2023-ban a teljes kert 133 m</a:t>
            </a:r>
            <a:r>
              <a:rPr lang="hu-HU" baseline="30000" dirty="0"/>
              <a:t>3</a:t>
            </a:r>
            <a:r>
              <a:rPr lang="hu-HU" dirty="0"/>
              <a:t> vizet használt.</a:t>
            </a:r>
          </a:p>
          <a:p>
            <a:r>
              <a:rPr lang="hu-HU" dirty="0"/>
              <a:t>2024 ellenben borzasztóan száraz és forró volt. Ekkor már a szegélyek mentén megjelentek a száradás jelei, miközben a kijuttatott vízmennyiség </a:t>
            </a:r>
            <a:r>
              <a:rPr lang="hu-HU" dirty="0" err="1"/>
              <a:t>max</a:t>
            </a:r>
            <a:r>
              <a:rPr lang="hu-HU" dirty="0"/>
              <a:t>. 4 mm/nap  volt. 2024-ben a kert vízhasználata 150 m</a:t>
            </a:r>
            <a:r>
              <a:rPr lang="hu-HU" baseline="30000" dirty="0"/>
              <a:t>3</a:t>
            </a:r>
            <a:r>
              <a:rPr lang="hu-HU" dirty="0"/>
              <a:t>-volt.</a:t>
            </a:r>
          </a:p>
        </p:txBody>
      </p:sp>
      <p:sp>
        <p:nvSpPr>
          <p:cNvPr id="7" name="Cím 6">
            <a:extLst>
              <a:ext uri="{FF2B5EF4-FFF2-40B4-BE49-F238E27FC236}">
                <a16:creationId xmlns:a16="http://schemas.microsoft.com/office/drawing/2014/main" id="{25D8219D-7A40-CEAB-FC36-02F5F1F4F6D4}"/>
              </a:ext>
            </a:extLst>
          </p:cNvPr>
          <p:cNvSpPr>
            <a:spLocks noGrp="1"/>
          </p:cNvSpPr>
          <p:nvPr>
            <p:ph type="title"/>
          </p:nvPr>
        </p:nvSpPr>
        <p:spPr>
          <a:xfrm>
            <a:off x="3458816" y="365125"/>
            <a:ext cx="7894983" cy="1325563"/>
          </a:xfrm>
        </p:spPr>
        <p:txBody>
          <a:bodyPr/>
          <a:lstStyle/>
          <a:p>
            <a:r>
              <a:rPr lang="hu-HU" dirty="0">
                <a:solidFill>
                  <a:srgbClr val="00B050"/>
                </a:solidFill>
                <a:latin typeface="Swis721 BdCnOul BT" panose="04020704030B03040203" pitchFamily="82" charset="0"/>
              </a:rPr>
              <a:t>Tapasztalatok 2023 és 2024-ben</a:t>
            </a:r>
          </a:p>
        </p:txBody>
      </p:sp>
      <p:pic>
        <p:nvPicPr>
          <p:cNvPr id="13" name="Tartalom helye 12">
            <a:extLst>
              <a:ext uri="{FF2B5EF4-FFF2-40B4-BE49-F238E27FC236}">
                <a16:creationId xmlns:a16="http://schemas.microsoft.com/office/drawing/2014/main" id="{D1E805AB-B80F-1BF5-B1C8-3275689902A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2013901" y="1385283"/>
            <a:ext cx="7486618" cy="3458817"/>
          </a:xfrm>
        </p:spPr>
      </p:pic>
      <mc:AlternateContent xmlns:mc="http://schemas.openxmlformats.org/markup-compatibility/2006" xmlns:p14="http://schemas.microsoft.com/office/powerpoint/2010/main">
        <mc:Choice Requires="p14">
          <p:contentPart p14:bwMode="auto" r:id="rId3">
            <p14:nvContentPartPr>
              <p14:cNvPr id="14" name="Szabadkéz 13">
                <a:extLst>
                  <a:ext uri="{FF2B5EF4-FFF2-40B4-BE49-F238E27FC236}">
                    <a16:creationId xmlns:a16="http://schemas.microsoft.com/office/drawing/2014/main" id="{15F2DC20-F557-4D7D-38A2-B01B71453E5C}"/>
                  </a:ext>
                </a:extLst>
              </p14:cNvPr>
              <p14:cNvContentPartPr/>
              <p14:nvPr/>
            </p14:nvContentPartPr>
            <p14:xfrm>
              <a:off x="2671654" y="1916077"/>
              <a:ext cx="360" cy="360"/>
            </p14:xfrm>
          </p:contentPart>
        </mc:Choice>
        <mc:Fallback xmlns="">
          <p:pic>
            <p:nvPicPr>
              <p:cNvPr id="14" name="Szabadkéz 13">
                <a:extLst>
                  <a:ext uri="{FF2B5EF4-FFF2-40B4-BE49-F238E27FC236}">
                    <a16:creationId xmlns:a16="http://schemas.microsoft.com/office/drawing/2014/main" id="{15F2DC20-F557-4D7D-38A2-B01B71453E5C}"/>
                  </a:ext>
                </a:extLst>
              </p:cNvPr>
              <p:cNvPicPr/>
              <p:nvPr/>
            </p:nvPicPr>
            <p:blipFill>
              <a:blip r:embed="rId4"/>
              <a:stretch>
                <a:fillRect/>
              </a:stretch>
            </p:blipFill>
            <p:spPr>
              <a:xfrm>
                <a:off x="2665534" y="1909957"/>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5" name="Szabadkéz 14">
                <a:extLst>
                  <a:ext uri="{FF2B5EF4-FFF2-40B4-BE49-F238E27FC236}">
                    <a16:creationId xmlns:a16="http://schemas.microsoft.com/office/drawing/2014/main" id="{07654CE8-B71F-1882-483E-B66B56280024}"/>
                  </a:ext>
                </a:extLst>
              </p14:cNvPr>
              <p14:cNvContentPartPr/>
              <p14:nvPr/>
            </p14:nvContentPartPr>
            <p14:xfrm>
              <a:off x="827014" y="1900237"/>
              <a:ext cx="360" cy="360"/>
            </p14:xfrm>
          </p:contentPart>
        </mc:Choice>
        <mc:Fallback xmlns="">
          <p:pic>
            <p:nvPicPr>
              <p:cNvPr id="15" name="Szabadkéz 14">
                <a:extLst>
                  <a:ext uri="{FF2B5EF4-FFF2-40B4-BE49-F238E27FC236}">
                    <a16:creationId xmlns:a16="http://schemas.microsoft.com/office/drawing/2014/main" id="{07654CE8-B71F-1882-483E-B66B56280024}"/>
                  </a:ext>
                </a:extLst>
              </p:cNvPr>
              <p:cNvPicPr/>
              <p:nvPr/>
            </p:nvPicPr>
            <p:blipFill>
              <a:blip r:embed="rId4"/>
              <a:stretch>
                <a:fillRect/>
              </a:stretch>
            </p:blipFill>
            <p:spPr>
              <a:xfrm>
                <a:off x="820894" y="1894117"/>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Szabadkéz 15">
                <a:extLst>
                  <a:ext uri="{FF2B5EF4-FFF2-40B4-BE49-F238E27FC236}">
                    <a16:creationId xmlns:a16="http://schemas.microsoft.com/office/drawing/2014/main" id="{6FA58C70-1F13-4491-4572-477087A2CDF2}"/>
                  </a:ext>
                </a:extLst>
              </p14:cNvPr>
              <p14:cNvContentPartPr/>
              <p14:nvPr/>
            </p14:nvContentPartPr>
            <p14:xfrm>
              <a:off x="3402814" y="1923997"/>
              <a:ext cx="360" cy="360"/>
            </p14:xfrm>
          </p:contentPart>
        </mc:Choice>
        <mc:Fallback xmlns="">
          <p:pic>
            <p:nvPicPr>
              <p:cNvPr id="16" name="Szabadkéz 15">
                <a:extLst>
                  <a:ext uri="{FF2B5EF4-FFF2-40B4-BE49-F238E27FC236}">
                    <a16:creationId xmlns:a16="http://schemas.microsoft.com/office/drawing/2014/main" id="{6FA58C70-1F13-4491-4572-477087A2CDF2}"/>
                  </a:ext>
                </a:extLst>
              </p:cNvPr>
              <p:cNvPicPr/>
              <p:nvPr/>
            </p:nvPicPr>
            <p:blipFill>
              <a:blip r:embed="rId4"/>
              <a:stretch>
                <a:fillRect/>
              </a:stretch>
            </p:blipFill>
            <p:spPr>
              <a:xfrm>
                <a:off x="3396694" y="1917877"/>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Szabadkéz 16">
                <a:extLst>
                  <a:ext uri="{FF2B5EF4-FFF2-40B4-BE49-F238E27FC236}">
                    <a16:creationId xmlns:a16="http://schemas.microsoft.com/office/drawing/2014/main" id="{94ED2565-CD18-958F-4657-7808A69D2D85}"/>
                  </a:ext>
                </a:extLst>
              </p14:cNvPr>
              <p14:cNvContentPartPr/>
              <p14:nvPr/>
            </p14:nvContentPartPr>
            <p14:xfrm>
              <a:off x="850774" y="1908157"/>
              <a:ext cx="360" cy="360"/>
            </p14:xfrm>
          </p:contentPart>
        </mc:Choice>
        <mc:Fallback xmlns="">
          <p:pic>
            <p:nvPicPr>
              <p:cNvPr id="17" name="Szabadkéz 16">
                <a:extLst>
                  <a:ext uri="{FF2B5EF4-FFF2-40B4-BE49-F238E27FC236}">
                    <a16:creationId xmlns:a16="http://schemas.microsoft.com/office/drawing/2014/main" id="{94ED2565-CD18-958F-4657-7808A69D2D85}"/>
                  </a:ext>
                </a:extLst>
              </p:cNvPr>
              <p:cNvPicPr/>
              <p:nvPr/>
            </p:nvPicPr>
            <p:blipFill>
              <a:blip r:embed="rId4"/>
              <a:stretch>
                <a:fillRect/>
              </a:stretch>
            </p:blipFill>
            <p:spPr>
              <a:xfrm>
                <a:off x="844654" y="1902037"/>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Szabadkéz 17">
                <a:extLst>
                  <a:ext uri="{FF2B5EF4-FFF2-40B4-BE49-F238E27FC236}">
                    <a16:creationId xmlns:a16="http://schemas.microsoft.com/office/drawing/2014/main" id="{457AC3A7-5228-35B9-8303-DA87065C7DF3}"/>
                  </a:ext>
                </a:extLst>
              </p14:cNvPr>
              <p14:cNvContentPartPr/>
              <p14:nvPr/>
            </p14:nvContentPartPr>
            <p14:xfrm>
              <a:off x="31774" y="3164197"/>
              <a:ext cx="360" cy="360"/>
            </p14:xfrm>
          </p:contentPart>
        </mc:Choice>
        <mc:Fallback xmlns="">
          <p:pic>
            <p:nvPicPr>
              <p:cNvPr id="18" name="Szabadkéz 17">
                <a:extLst>
                  <a:ext uri="{FF2B5EF4-FFF2-40B4-BE49-F238E27FC236}">
                    <a16:creationId xmlns:a16="http://schemas.microsoft.com/office/drawing/2014/main" id="{457AC3A7-5228-35B9-8303-DA87065C7DF3}"/>
                  </a:ext>
                </a:extLst>
              </p:cNvPr>
              <p:cNvPicPr/>
              <p:nvPr/>
            </p:nvPicPr>
            <p:blipFill>
              <a:blip r:embed="rId4"/>
              <a:stretch>
                <a:fillRect/>
              </a:stretch>
            </p:blipFill>
            <p:spPr>
              <a:xfrm>
                <a:off x="25654" y="3158077"/>
                <a:ext cx="12600" cy="12600"/>
              </a:xfrm>
              <a:prstGeom prst="rect">
                <a:avLst/>
              </a:prstGeom>
            </p:spPr>
          </p:pic>
        </mc:Fallback>
      </mc:AlternateContent>
      <p:sp>
        <p:nvSpPr>
          <p:cNvPr id="33" name="Téglalap 32">
            <a:extLst>
              <a:ext uri="{FF2B5EF4-FFF2-40B4-BE49-F238E27FC236}">
                <a16:creationId xmlns:a16="http://schemas.microsoft.com/office/drawing/2014/main" id="{BC02DD0C-0B2E-1BB2-F978-2671F1596B54}"/>
              </a:ext>
            </a:extLst>
          </p:cNvPr>
          <p:cNvSpPr/>
          <p:nvPr/>
        </p:nvSpPr>
        <p:spPr>
          <a:xfrm>
            <a:off x="148320" y="1902600"/>
            <a:ext cx="3310136" cy="4680000"/>
          </a:xfrm>
          <a:prstGeom prst="rect">
            <a:avLst/>
          </a:prstGeom>
          <a:solidFill>
            <a:srgbClr val="E71224">
              <a:alpha val="5000"/>
            </a:srgbClr>
          </a:solidFill>
          <a:ln w="730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solidFill>
                <a:srgbClr val="E71224"/>
              </a:solidFill>
            </a:endParaRPr>
          </a:p>
        </p:txBody>
      </p:sp>
      <mc:AlternateContent xmlns:mc="http://schemas.openxmlformats.org/markup-compatibility/2006" xmlns:p14="http://schemas.microsoft.com/office/powerpoint/2010/main">
        <mc:Choice Requires="p14">
          <p:contentPart p14:bwMode="auto" r:id="rId9">
            <p14:nvContentPartPr>
              <p14:cNvPr id="34" name="Szabadkéz 33">
                <a:extLst>
                  <a:ext uri="{FF2B5EF4-FFF2-40B4-BE49-F238E27FC236}">
                    <a16:creationId xmlns:a16="http://schemas.microsoft.com/office/drawing/2014/main" id="{B51495B0-D283-C840-AA5E-EA7249805339}"/>
                  </a:ext>
                </a:extLst>
              </p14:cNvPr>
              <p14:cNvContentPartPr/>
              <p14:nvPr/>
            </p14:nvContentPartPr>
            <p14:xfrm>
              <a:off x="4396774" y="3267814"/>
              <a:ext cx="360" cy="360"/>
            </p14:xfrm>
          </p:contentPart>
        </mc:Choice>
        <mc:Fallback xmlns="">
          <p:pic>
            <p:nvPicPr>
              <p:cNvPr id="34" name="Szabadkéz 33">
                <a:extLst>
                  <a:ext uri="{FF2B5EF4-FFF2-40B4-BE49-F238E27FC236}">
                    <a16:creationId xmlns:a16="http://schemas.microsoft.com/office/drawing/2014/main" id="{B51495B0-D283-C840-AA5E-EA7249805339}"/>
                  </a:ext>
                </a:extLst>
              </p:cNvPr>
              <p:cNvPicPr/>
              <p:nvPr/>
            </p:nvPicPr>
            <p:blipFill>
              <a:blip r:embed="rId4"/>
              <a:stretch>
                <a:fillRect/>
              </a:stretch>
            </p:blipFill>
            <p:spPr>
              <a:xfrm>
                <a:off x="4390654" y="3261694"/>
                <a:ext cx="12600" cy="12600"/>
              </a:xfrm>
              <a:prstGeom prst="rect">
                <a:avLst/>
              </a:prstGeom>
            </p:spPr>
          </p:pic>
        </mc:Fallback>
      </mc:AlternateContent>
      <p:sp>
        <p:nvSpPr>
          <p:cNvPr id="36" name="Trapezoid 35">
            <a:extLst>
              <a:ext uri="{FF2B5EF4-FFF2-40B4-BE49-F238E27FC236}">
                <a16:creationId xmlns:a16="http://schemas.microsoft.com/office/drawing/2014/main" id="{1CF7C5EA-B82D-E88C-0C35-45AA6158B84B}"/>
              </a:ext>
            </a:extLst>
          </p:cNvPr>
          <p:cNvSpPr/>
          <p:nvPr/>
        </p:nvSpPr>
        <p:spPr>
          <a:xfrm>
            <a:off x="854010" y="1307160"/>
            <a:ext cx="1800000" cy="540000"/>
          </a:xfrm>
          <a:prstGeom prst="trapezoid">
            <a:avLst>
              <a:gd name="adj" fmla="val 73396"/>
            </a:avLst>
          </a:prstGeom>
          <a:gradFill>
            <a:gsLst>
              <a:gs pos="1000">
                <a:srgbClr val="489CD1">
                  <a:alpha val="5000"/>
                </a:srgbClr>
              </a:gs>
              <a:gs pos="25000">
                <a:srgbClr val="A9D7B2">
                  <a:alpha val="5000"/>
                </a:srgbClr>
              </a:gs>
              <a:gs pos="50000">
                <a:srgbClr val="B92B65">
                  <a:alpha val="5000"/>
                </a:srgbClr>
              </a:gs>
              <a:gs pos="76000">
                <a:srgbClr val="9B2486">
                  <a:alpha val="5000"/>
                </a:srgbClr>
              </a:gs>
              <a:gs pos="100000">
                <a:srgbClr val="244F85">
                  <a:alpha val="5000"/>
                </a:srgbClr>
              </a:gs>
            </a:gsLst>
          </a:grad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solidFill>
                <a:srgbClr val="AE198D"/>
              </a:solidFill>
            </a:endParaRPr>
          </a:p>
        </p:txBody>
      </p:sp>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37" name="Szabadkéz 36">
                <a:extLst>
                  <a:ext uri="{FF2B5EF4-FFF2-40B4-BE49-F238E27FC236}">
                    <a16:creationId xmlns:a16="http://schemas.microsoft.com/office/drawing/2014/main" id="{EB758378-21E5-836F-7962-690128C125A9}"/>
                  </a:ext>
                </a:extLst>
              </p14:cNvPr>
              <p14:cNvContentPartPr/>
              <p14:nvPr/>
            </p14:nvContentPartPr>
            <p14:xfrm>
              <a:off x="890374" y="1876414"/>
              <a:ext cx="360" cy="360"/>
            </p14:xfrm>
          </p:contentPart>
        </mc:Choice>
        <mc:Fallback xmlns="">
          <p:pic>
            <p:nvPicPr>
              <p:cNvPr id="37" name="Szabadkéz 36">
                <a:extLst>
                  <a:ext uri="{FF2B5EF4-FFF2-40B4-BE49-F238E27FC236}">
                    <a16:creationId xmlns:a16="http://schemas.microsoft.com/office/drawing/2014/main" id="{EB758378-21E5-836F-7962-690128C125A9}"/>
                  </a:ext>
                </a:extLst>
              </p:cNvPr>
              <p:cNvPicPr/>
              <p:nvPr/>
            </p:nvPicPr>
            <p:blipFill>
              <a:blip r:embed="rId11"/>
              <a:stretch>
                <a:fillRect/>
              </a:stretch>
            </p:blipFill>
            <p:spPr>
              <a:xfrm>
                <a:off x="881374" y="1867414"/>
                <a:ext cx="18000" cy="18000"/>
              </a:xfrm>
              <a:prstGeom prst="rect">
                <a:avLst/>
              </a:prstGeom>
            </p:spPr>
          </p:pic>
        </mc:Fallback>
      </mc:AlternateContent>
    </p:spTree>
    <p:extLst>
      <p:ext uri="{BB962C8B-B14F-4D97-AF65-F5344CB8AC3E}">
        <p14:creationId xmlns:p14="http://schemas.microsoft.com/office/powerpoint/2010/main" val="1650958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3A24C7E-0FF8-154D-41F5-2B16777A7499}"/>
              </a:ext>
            </a:extLst>
          </p:cNvPr>
          <p:cNvSpPr>
            <a:spLocks noGrp="1"/>
          </p:cNvSpPr>
          <p:nvPr>
            <p:ph type="title"/>
          </p:nvPr>
        </p:nvSpPr>
        <p:spPr/>
        <p:txBody>
          <a:bodyPr>
            <a:normAutofit/>
          </a:bodyPr>
          <a:lstStyle/>
          <a:p>
            <a:r>
              <a:rPr lang="hu-HU" dirty="0">
                <a:solidFill>
                  <a:srgbClr val="00B050"/>
                </a:solidFill>
                <a:latin typeface="Swis721 BdCnOul BT" panose="04020704030B03040203" pitchFamily="82" charset="0"/>
              </a:rPr>
              <a:t>Összefoglalva</a:t>
            </a:r>
          </a:p>
        </p:txBody>
      </p:sp>
      <p:sp>
        <p:nvSpPr>
          <p:cNvPr id="3" name="Tartalom helye 2">
            <a:extLst>
              <a:ext uri="{FF2B5EF4-FFF2-40B4-BE49-F238E27FC236}">
                <a16:creationId xmlns:a16="http://schemas.microsoft.com/office/drawing/2014/main" id="{1D66E703-8341-DC92-8C44-FFDAFF268552}"/>
              </a:ext>
            </a:extLst>
          </p:cNvPr>
          <p:cNvSpPr>
            <a:spLocks noGrp="1"/>
          </p:cNvSpPr>
          <p:nvPr>
            <p:ph sz="half" idx="1"/>
          </p:nvPr>
        </p:nvSpPr>
        <p:spPr/>
        <p:txBody>
          <a:bodyPr>
            <a:normAutofit fontScale="92500" lnSpcReduction="20000"/>
          </a:bodyPr>
          <a:lstStyle/>
          <a:p>
            <a:r>
              <a:rPr lang="hu-HU" dirty="0"/>
              <a:t>CU: 84%, DU: 75% SC: 2.0</a:t>
            </a:r>
          </a:p>
          <a:p>
            <a:r>
              <a:rPr lang="hu-HU" dirty="0"/>
              <a:t>Deficit öntözés alkalmazható gyep öntözésében.</a:t>
            </a:r>
          </a:p>
          <a:p>
            <a:r>
              <a:rPr lang="hu-HU" dirty="0"/>
              <a:t>Nem az </a:t>
            </a:r>
            <a:r>
              <a:rPr lang="hu-HU" dirty="0" err="1"/>
              <a:t>egyenletességi</a:t>
            </a:r>
            <a:r>
              <a:rPr lang="hu-HU" dirty="0"/>
              <a:t> mutatók, hanem az SC értéke számít.</a:t>
            </a:r>
          </a:p>
          <a:p>
            <a:r>
              <a:rPr lang="hu-HU" dirty="0"/>
              <a:t>Csak megfelelő kondíciójú gyep esetében alkalmazható.</a:t>
            </a:r>
          </a:p>
          <a:p>
            <a:r>
              <a:rPr lang="hu-HU" dirty="0"/>
              <a:t>Megfelelő gyökérmélység, és öntözési fordulók esetében alkalmazhatjuk. </a:t>
            </a:r>
          </a:p>
          <a:p>
            <a:r>
              <a:rPr lang="hu-HU" dirty="0"/>
              <a:t>Csak állandó felügyelet mellett.</a:t>
            </a:r>
          </a:p>
          <a:p>
            <a:r>
              <a:rPr lang="hu-HU" dirty="0"/>
              <a:t>De 10-30% csökkenés elérhető.</a:t>
            </a:r>
          </a:p>
          <a:p>
            <a:endParaRPr lang="hu-HU" dirty="0"/>
          </a:p>
          <a:p>
            <a:endParaRPr lang="hu-HU" dirty="0"/>
          </a:p>
          <a:p>
            <a:endParaRPr lang="hu-HU" dirty="0"/>
          </a:p>
        </p:txBody>
      </p:sp>
      <p:pic>
        <p:nvPicPr>
          <p:cNvPr id="6" name="Tartalom helye 5">
            <a:extLst>
              <a:ext uri="{FF2B5EF4-FFF2-40B4-BE49-F238E27FC236}">
                <a16:creationId xmlns:a16="http://schemas.microsoft.com/office/drawing/2014/main" id="{B83DCE84-0C7C-C0B8-588F-C1CBFCE0BF1A}"/>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brightnessContrast bright="25000"/>
                    </a14:imgEffect>
                  </a14:imgLayer>
                </a14:imgProps>
              </a:ext>
            </a:extLst>
          </a:blip>
          <a:stretch>
            <a:fillRect/>
          </a:stretch>
        </p:blipFill>
        <p:spPr>
          <a:xfrm>
            <a:off x="6019800" y="1410494"/>
            <a:ext cx="4766469" cy="4766469"/>
          </a:xfrm>
        </p:spPr>
      </p:pic>
    </p:spTree>
    <p:extLst>
      <p:ext uri="{BB962C8B-B14F-4D97-AF65-F5344CB8AC3E}">
        <p14:creationId xmlns:p14="http://schemas.microsoft.com/office/powerpoint/2010/main" val="333493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8EF7731-D32F-CB0E-FDD5-49A3AFF5466A}"/>
              </a:ext>
            </a:extLst>
          </p:cNvPr>
          <p:cNvSpPr>
            <a:spLocks noGrp="1"/>
          </p:cNvSpPr>
          <p:nvPr>
            <p:ph type="ctrTitle"/>
          </p:nvPr>
        </p:nvSpPr>
        <p:spPr/>
        <p:txBody>
          <a:bodyPr/>
          <a:lstStyle/>
          <a:p>
            <a:endParaRPr lang="hu-HU" dirty="0"/>
          </a:p>
        </p:txBody>
      </p:sp>
      <p:sp>
        <p:nvSpPr>
          <p:cNvPr id="3" name="Alcím 2">
            <a:extLst>
              <a:ext uri="{FF2B5EF4-FFF2-40B4-BE49-F238E27FC236}">
                <a16:creationId xmlns:a16="http://schemas.microsoft.com/office/drawing/2014/main" id="{61D27498-1696-0286-E2CB-165D39702027}"/>
              </a:ext>
            </a:extLst>
          </p:cNvPr>
          <p:cNvSpPr>
            <a:spLocks noGrp="1"/>
          </p:cNvSpPr>
          <p:nvPr>
            <p:ph type="subTitle" idx="1"/>
          </p:nvPr>
        </p:nvSpPr>
        <p:spPr/>
        <p:txBody>
          <a:bodyPr/>
          <a:lstStyle/>
          <a:p>
            <a:endParaRPr lang="hu-HU"/>
          </a:p>
        </p:txBody>
      </p:sp>
      <p:pic>
        <p:nvPicPr>
          <p:cNvPr id="5" name="Kép 4">
            <a:extLst>
              <a:ext uri="{FF2B5EF4-FFF2-40B4-BE49-F238E27FC236}">
                <a16:creationId xmlns:a16="http://schemas.microsoft.com/office/drawing/2014/main" id="{0DDE2C19-B028-4F77-76F7-8D923A869FE2}"/>
              </a:ext>
            </a:extLst>
          </p:cNvPr>
          <p:cNvPicPr>
            <a:picLocks noChangeAspect="1"/>
          </p:cNvPicPr>
          <p:nvPr/>
        </p:nvPicPr>
        <p:blipFill>
          <a:blip r:embed="rId2"/>
          <a:srcRect l="42848" t="4165" r="28587"/>
          <a:stretch/>
        </p:blipFill>
        <p:spPr>
          <a:xfrm>
            <a:off x="3108960" y="31488"/>
            <a:ext cx="5597719" cy="5030369"/>
          </a:xfrm>
          <a:prstGeom prst="rect">
            <a:avLst/>
          </a:prstGeom>
        </p:spPr>
      </p:pic>
    </p:spTree>
    <p:extLst>
      <p:ext uri="{BB962C8B-B14F-4D97-AF65-F5344CB8AC3E}">
        <p14:creationId xmlns:p14="http://schemas.microsoft.com/office/powerpoint/2010/main" val="2944292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ACE9559-04D9-3846-5C9C-A57584F280A9}"/>
              </a:ext>
            </a:extLst>
          </p:cNvPr>
          <p:cNvSpPr>
            <a:spLocks noGrp="1"/>
          </p:cNvSpPr>
          <p:nvPr>
            <p:ph type="title"/>
          </p:nvPr>
        </p:nvSpPr>
        <p:spPr/>
        <p:txBody>
          <a:bodyPr/>
          <a:lstStyle/>
          <a:p>
            <a:r>
              <a:rPr lang="hu-HU" dirty="0">
                <a:solidFill>
                  <a:srgbClr val="00B050"/>
                </a:solidFill>
                <a:latin typeface="Swis721 BdCnOul BT" panose="04020704030B03040203" pitchFamily="82" charset="0"/>
              </a:rPr>
              <a:t>A víz tényleges ára</a:t>
            </a:r>
          </a:p>
        </p:txBody>
      </p:sp>
      <p:sp>
        <p:nvSpPr>
          <p:cNvPr id="3" name="Tartalom helye 2">
            <a:extLst>
              <a:ext uri="{FF2B5EF4-FFF2-40B4-BE49-F238E27FC236}">
                <a16:creationId xmlns:a16="http://schemas.microsoft.com/office/drawing/2014/main" id="{45377AEE-E067-9E00-1365-4D043AB2C888}"/>
              </a:ext>
            </a:extLst>
          </p:cNvPr>
          <p:cNvSpPr>
            <a:spLocks noGrp="1"/>
          </p:cNvSpPr>
          <p:nvPr>
            <p:ph idx="1"/>
          </p:nvPr>
        </p:nvSpPr>
        <p:spPr>
          <a:xfrm>
            <a:off x="3848432" y="1520825"/>
            <a:ext cx="7505368" cy="5229832"/>
          </a:xfrm>
        </p:spPr>
        <p:txBody>
          <a:bodyPr>
            <a:normAutofit fontScale="85000" lnSpcReduction="20000"/>
          </a:bodyPr>
          <a:lstStyle/>
          <a:p>
            <a:r>
              <a:rPr lang="hu-HU" dirty="0"/>
              <a:t>Ivóvízzel öntözés esetén 1 m</a:t>
            </a:r>
            <a:r>
              <a:rPr lang="hu-HU" baseline="30000" dirty="0"/>
              <a:t>3</a:t>
            </a:r>
            <a:r>
              <a:rPr lang="hu-HU" dirty="0"/>
              <a:t> víz ára 350-450 Ft. A csatorna díj ehhez adódik hozzá (+400 Ft).</a:t>
            </a:r>
          </a:p>
          <a:p>
            <a:r>
              <a:rPr lang="hu-HU" dirty="0"/>
              <a:t>A kútvíz bezzeg ingyen van! (HAHAHAHAHAHA!!!!!!)</a:t>
            </a:r>
          </a:p>
          <a:p>
            <a:pPr lvl="1"/>
            <a:r>
              <a:rPr lang="hu-HU" dirty="0"/>
              <a:t>Példa: legyen 500 m</a:t>
            </a:r>
            <a:r>
              <a:rPr lang="hu-HU" baseline="30000" dirty="0"/>
              <a:t>2</a:t>
            </a:r>
            <a:r>
              <a:rPr lang="hu-HU" dirty="0"/>
              <a:t> öntözött fű. Az éves vízigény 400 l/m</a:t>
            </a:r>
            <a:r>
              <a:rPr lang="hu-HU" baseline="30000" dirty="0"/>
              <a:t>2</a:t>
            </a:r>
            <a:r>
              <a:rPr lang="hu-HU" dirty="0"/>
              <a:t>, 	</a:t>
            </a:r>
            <a:r>
              <a:rPr lang="hu-HU" b="1" u="sng" dirty="0"/>
              <a:t>200 m</a:t>
            </a:r>
            <a:r>
              <a:rPr lang="hu-HU" b="1" u="sng" baseline="30000" dirty="0"/>
              <a:t>3</a:t>
            </a:r>
            <a:r>
              <a:rPr lang="hu-HU" b="1" u="sng" dirty="0"/>
              <a:t>/év</a:t>
            </a:r>
            <a:r>
              <a:rPr lang="hu-HU" dirty="0"/>
              <a:t>.</a:t>
            </a:r>
          </a:p>
          <a:p>
            <a:pPr lvl="1"/>
            <a:r>
              <a:rPr lang="hu-HU" dirty="0"/>
              <a:t>125 mm-es kút fúrása: 20 000 Ft/m, 20 m mélység esetén: 	</a:t>
            </a:r>
            <a:r>
              <a:rPr lang="hu-HU" b="1" dirty="0"/>
              <a:t>400 000 Ft</a:t>
            </a:r>
            <a:r>
              <a:rPr lang="hu-HU" dirty="0"/>
              <a:t>.</a:t>
            </a:r>
          </a:p>
          <a:p>
            <a:pPr lvl="1"/>
            <a:r>
              <a:rPr lang="hu-HU" dirty="0"/>
              <a:t>Akna készítése: 							</a:t>
            </a:r>
            <a:r>
              <a:rPr lang="hu-HU" b="1" dirty="0"/>
              <a:t>150 000 Ft</a:t>
            </a:r>
          </a:p>
          <a:p>
            <a:pPr lvl="1"/>
            <a:r>
              <a:rPr lang="hu-HU" dirty="0"/>
              <a:t>Szivattyú szerelvényekkel:					</a:t>
            </a:r>
            <a:r>
              <a:rPr lang="hu-HU" b="1" dirty="0"/>
              <a:t>200 000 Ft</a:t>
            </a:r>
          </a:p>
          <a:p>
            <a:pPr lvl="1"/>
            <a:r>
              <a:rPr lang="hu-HU" dirty="0"/>
              <a:t>Vezérlés és kábelezés:						</a:t>
            </a:r>
            <a:r>
              <a:rPr lang="hu-HU" b="1" dirty="0"/>
              <a:t>100 000 Ft</a:t>
            </a:r>
          </a:p>
          <a:p>
            <a:pPr lvl="1"/>
            <a:r>
              <a:rPr lang="hu-HU" dirty="0"/>
              <a:t>Szervizelés és villamos energia költsége:			</a:t>
            </a:r>
            <a:r>
              <a:rPr lang="hu-HU" b="1" dirty="0"/>
              <a:t>10 000	Ft/év, </a:t>
            </a:r>
            <a:r>
              <a:rPr lang="hu-HU" b="1" u="sng" dirty="0"/>
              <a:t>50 Ft/m</a:t>
            </a:r>
            <a:r>
              <a:rPr lang="hu-HU" b="1" u="sng" baseline="30000" dirty="0"/>
              <a:t>3</a:t>
            </a:r>
          </a:p>
          <a:p>
            <a:pPr lvl="1"/>
            <a:r>
              <a:rPr lang="hu-HU" dirty="0"/>
              <a:t>Beruházás időtartama 20 év, kitermelt öntözővíz mennyisége: </a:t>
            </a:r>
            <a:r>
              <a:rPr lang="hu-HU" b="1" u="sng" dirty="0"/>
              <a:t>4000 m</a:t>
            </a:r>
            <a:r>
              <a:rPr lang="hu-HU" b="1" u="sng" baseline="30000" dirty="0"/>
              <a:t>3</a:t>
            </a:r>
            <a:r>
              <a:rPr lang="hu-HU" b="1" u="sng" dirty="0"/>
              <a:t>/20 év</a:t>
            </a:r>
          </a:p>
          <a:p>
            <a:pPr lvl="1"/>
            <a:r>
              <a:rPr lang="hu-HU" dirty="0"/>
              <a:t>1 m</a:t>
            </a:r>
            <a:r>
              <a:rPr lang="hu-HU" baseline="30000" dirty="0"/>
              <a:t>3</a:t>
            </a:r>
            <a:r>
              <a:rPr lang="hu-HU" dirty="0"/>
              <a:t> víz költsége a teljes időtartamra vetítve: 		</a:t>
            </a:r>
            <a:r>
              <a:rPr lang="hu-HU" b="1" u="sng" dirty="0"/>
              <a:t>212,5+50=262,5 Ft/m</a:t>
            </a:r>
            <a:r>
              <a:rPr lang="hu-HU" b="1" u="sng" baseline="30000" dirty="0"/>
              <a:t>3</a:t>
            </a:r>
          </a:p>
        </p:txBody>
      </p:sp>
      <p:pic>
        <p:nvPicPr>
          <p:cNvPr id="2050" name="Picture 2" descr="Házi vízellátás kutakról mindegy, hogy fúrt vagy ásott">
            <a:extLst>
              <a:ext uri="{FF2B5EF4-FFF2-40B4-BE49-F238E27FC236}">
                <a16:creationId xmlns:a16="http://schemas.microsoft.com/office/drawing/2014/main" id="{D4F2111D-DE10-257B-D3FC-A3BB22C65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0825"/>
            <a:ext cx="3781425" cy="497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406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AE5DACF-6530-37C3-E6C9-AB56A7E527E0}"/>
              </a:ext>
            </a:extLst>
          </p:cNvPr>
          <p:cNvSpPr>
            <a:spLocks noGrp="1"/>
          </p:cNvSpPr>
          <p:nvPr>
            <p:ph type="title"/>
          </p:nvPr>
        </p:nvSpPr>
        <p:spPr/>
        <p:txBody>
          <a:bodyPr/>
          <a:lstStyle/>
          <a:p>
            <a:r>
              <a:rPr lang="hu-HU" dirty="0">
                <a:solidFill>
                  <a:srgbClr val="00B050"/>
                </a:solidFill>
                <a:latin typeface="Swis721 BdCnOul BT" panose="04020704030B03040203" pitchFamily="82" charset="0"/>
              </a:rPr>
              <a:t>Mi a deficit öntözés?</a:t>
            </a:r>
          </a:p>
        </p:txBody>
      </p:sp>
      <p:sp>
        <p:nvSpPr>
          <p:cNvPr id="3" name="Tartalom helye 2">
            <a:extLst>
              <a:ext uri="{FF2B5EF4-FFF2-40B4-BE49-F238E27FC236}">
                <a16:creationId xmlns:a16="http://schemas.microsoft.com/office/drawing/2014/main" id="{2D92FACD-FF03-40BB-7108-2D016A6A5D0D}"/>
              </a:ext>
            </a:extLst>
          </p:cNvPr>
          <p:cNvSpPr>
            <a:spLocks noGrp="1"/>
          </p:cNvSpPr>
          <p:nvPr>
            <p:ph idx="1"/>
          </p:nvPr>
        </p:nvSpPr>
        <p:spPr>
          <a:xfrm>
            <a:off x="79513" y="1825625"/>
            <a:ext cx="6465208" cy="4351338"/>
          </a:xfrm>
        </p:spPr>
        <p:txBody>
          <a:bodyPr>
            <a:normAutofit fontScale="62500" lnSpcReduction="20000"/>
          </a:bodyPr>
          <a:lstStyle/>
          <a:p>
            <a:r>
              <a:rPr lang="hu-HU" dirty="0"/>
              <a:t>A deficit öntözés egy olyan öntözési módszer, amely során a növények vízellátottságát tudatosan nem tartjuk teljesen optimális szinten, hanem egy bizonyos vízhiányt vagy „deficitet” engedünk kialakulni a növények környezetében. A cél, hogy a növényeket kisebb vízhiányos állapotba tartsuk, hogy ezzel elősegítsük a vízfelhasználás hatékonyságát és a növények stressztűrő képességét.</a:t>
            </a:r>
          </a:p>
          <a:p>
            <a:r>
              <a:rPr lang="hu-HU" dirty="0"/>
              <a:t>Ez a technika különösen vízhiányos területeken lehet előnyös, mivel segít csökkenteni az öntözésre fordított vízmennyiséget, miközben minimalizálja a terméshozam csökkenését. A deficit öntözés alkalmazásával a növények fejlődése nem áll meg, de nem kapják meg az ideális vízmennyiséget, így a vízfelhasználás optimálisabbá válik.</a:t>
            </a:r>
          </a:p>
          <a:p>
            <a:r>
              <a:rPr lang="hu-HU" dirty="0"/>
              <a:t>A deficit öntözés főként akkor hatékony, ha jól szabályozható és figyelemmel kísérhető a talaj víztartalma, illetve a növények vízigénye. A módszert leginkább olyan kultúrák esetén alkalmazzák, amelyek jól tűrik a szárazabb környezetet, mint például a szőlő, olíva, vagy bizonyos gabonafélék.</a:t>
            </a:r>
          </a:p>
        </p:txBody>
      </p:sp>
      <p:pic>
        <p:nvPicPr>
          <p:cNvPr id="5122" name="Picture 2" descr="For a well-kept lawn, you'll want to hire the right team. Here's how to get  started | The Seattle Times">
            <a:extLst>
              <a:ext uri="{FF2B5EF4-FFF2-40B4-BE49-F238E27FC236}">
                <a16:creationId xmlns:a16="http://schemas.microsoft.com/office/drawing/2014/main" id="{72397903-9F60-F0F8-60CF-D66BB87CFD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4721" y="1825625"/>
            <a:ext cx="5647280" cy="3772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841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AE5DACF-6530-37C3-E6C9-AB56A7E527E0}"/>
              </a:ext>
            </a:extLst>
          </p:cNvPr>
          <p:cNvSpPr>
            <a:spLocks noGrp="1"/>
          </p:cNvSpPr>
          <p:nvPr>
            <p:ph type="title"/>
          </p:nvPr>
        </p:nvSpPr>
        <p:spPr/>
        <p:txBody>
          <a:bodyPr/>
          <a:lstStyle/>
          <a:p>
            <a:r>
              <a:rPr lang="hu-HU" dirty="0">
                <a:solidFill>
                  <a:srgbClr val="00B050"/>
                </a:solidFill>
                <a:latin typeface="Swis721 BdCnOul BT" panose="04020704030B03040203" pitchFamily="82" charset="0"/>
              </a:rPr>
              <a:t>Deficit öntözés a gyep esetében?</a:t>
            </a:r>
          </a:p>
        </p:txBody>
      </p:sp>
      <p:sp>
        <p:nvSpPr>
          <p:cNvPr id="3" name="Tartalom helye 2">
            <a:extLst>
              <a:ext uri="{FF2B5EF4-FFF2-40B4-BE49-F238E27FC236}">
                <a16:creationId xmlns:a16="http://schemas.microsoft.com/office/drawing/2014/main" id="{2D92FACD-FF03-40BB-7108-2D016A6A5D0D}"/>
              </a:ext>
            </a:extLst>
          </p:cNvPr>
          <p:cNvSpPr>
            <a:spLocks noGrp="1"/>
          </p:cNvSpPr>
          <p:nvPr>
            <p:ph idx="1"/>
          </p:nvPr>
        </p:nvSpPr>
        <p:spPr/>
        <p:txBody>
          <a:bodyPr>
            <a:normAutofit fontScale="85000" lnSpcReduction="20000"/>
          </a:bodyPr>
          <a:lstStyle/>
          <a:p>
            <a:r>
              <a:rPr lang="hu-HU" dirty="0"/>
              <a:t>A deficit öntözés alkalmazása gyepeken nem része a fenntartási gyakorlatnak, de bizonyos körülmények között működhet, különösen, ha a cél a vízfogyasztás csökkentése és a fenntarthatóság javítása. Azonban, amikor gyepekről van szó, a deficit öntözés alkalmazása több kihívással is járhat.</a:t>
            </a:r>
          </a:p>
          <a:p>
            <a:r>
              <a:rPr lang="hu-HU" dirty="0"/>
              <a:t>Miért nehéz alkalmazni gyepeken?</a:t>
            </a:r>
          </a:p>
          <a:p>
            <a:r>
              <a:rPr lang="hu-HU" dirty="0"/>
              <a:t>Gyepek vízigénye: </a:t>
            </a:r>
          </a:p>
          <a:p>
            <a:pPr lvl="1"/>
            <a:r>
              <a:rPr lang="hu-HU" dirty="0"/>
              <a:t>A gyepet elsősorban esztétikai és használati célokra telepítik, és a legtöbb fűféle kényes a vízhiányra, mivel gyorsan sárgulnak, és nem regenerálódnak könnyen a stressz után. A fű sokkal érzékenyebb a vízhiányra, mint a gyümölcsök vagy zöldségek, így a deficit öntözés alkalmazása fűféléknél gyorsabb romlást, kiszáradást eredményezhet.</a:t>
            </a:r>
          </a:p>
          <a:p>
            <a:pPr lvl="1"/>
            <a:r>
              <a:rPr lang="hu-HU" dirty="0"/>
              <a:t>A cserjékkel és fákkal ellentétben a gyepek gyökérmélysége csekély, és ez időben változó. Jól karbantartott stadion gyep esetében 80-150 mm mély. Ennél jobbat családi házak esetében sem lehet elérni, mert tömörebb a talajszerkezet. A hasznos vízadó réteg vastagsága 100-150 mm, ebben a rétegben jó vízgazdálkodású talajok esetében 10-15 mm növény által hasznosítható vízmennyiséget raktározhatunk. Ez 2-3 napnyi vízadag.</a:t>
            </a:r>
          </a:p>
          <a:p>
            <a:pPr lvl="1"/>
            <a:endParaRPr lang="hu-HU" dirty="0"/>
          </a:p>
        </p:txBody>
      </p:sp>
    </p:spTree>
    <p:extLst>
      <p:ext uri="{BB962C8B-B14F-4D97-AF65-F5344CB8AC3E}">
        <p14:creationId xmlns:p14="http://schemas.microsoft.com/office/powerpoint/2010/main" val="2084014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A05CC6C-53E7-7368-038A-FC320EEE2AB6}"/>
              </a:ext>
            </a:extLst>
          </p:cNvPr>
          <p:cNvSpPr>
            <a:spLocks noGrp="1"/>
          </p:cNvSpPr>
          <p:nvPr>
            <p:ph type="title"/>
          </p:nvPr>
        </p:nvSpPr>
        <p:spPr>
          <a:xfrm>
            <a:off x="780288" y="274638"/>
            <a:ext cx="9430512" cy="633412"/>
          </a:xfrm>
        </p:spPr>
        <p:txBody>
          <a:bodyPr>
            <a:normAutofit fontScale="90000"/>
          </a:bodyPr>
          <a:lstStyle/>
          <a:p>
            <a:pPr>
              <a:defRPr/>
            </a:pPr>
            <a:r>
              <a:rPr lang="hu-HU" dirty="0">
                <a:solidFill>
                  <a:srgbClr val="00B050"/>
                </a:solidFill>
                <a:latin typeface="Swis721 BdCnOul BT" panose="04020704030B03040203" pitchFamily="82" charset="0"/>
              </a:rPr>
              <a:t>Gyökérzóna – kiértékelés – (Laczkó Zoltán)</a:t>
            </a:r>
          </a:p>
        </p:txBody>
      </p:sp>
      <p:sp>
        <p:nvSpPr>
          <p:cNvPr id="7" name="Téglalap 6">
            <a:extLst>
              <a:ext uri="{FF2B5EF4-FFF2-40B4-BE49-F238E27FC236}">
                <a16:creationId xmlns:a16="http://schemas.microsoft.com/office/drawing/2014/main" id="{2C767F06-2831-A712-EECF-C2C607CA9CB5}"/>
              </a:ext>
            </a:extLst>
          </p:cNvPr>
          <p:cNvSpPr/>
          <p:nvPr/>
        </p:nvSpPr>
        <p:spPr>
          <a:xfrm>
            <a:off x="8975725" y="6308725"/>
            <a:ext cx="1550988" cy="369888"/>
          </a:xfrm>
          <a:prstGeom prst="rect">
            <a:avLst/>
          </a:prstGeom>
        </p:spPr>
        <p:txBody>
          <a:bodyPr wrap="none">
            <a:spAutoFit/>
          </a:bodyPr>
          <a:lstStyle/>
          <a:p>
            <a:pPr>
              <a:spcBef>
                <a:spcPct val="50000"/>
              </a:spcBef>
              <a:defRPr/>
            </a:pPr>
            <a:r>
              <a:rPr lang="hu-HU"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Laczkó Zoltán</a:t>
            </a:r>
            <a:endParaRPr lang="hu-HU" b="1" i="1" dirty="0">
              <a:solidFill>
                <a:schemeClr val="bg1"/>
              </a:solidFill>
              <a:effectLst>
                <a:outerShdw blurRad="38100" dist="38100" dir="2700000" algn="tl">
                  <a:srgbClr val="000000"/>
                </a:outerShdw>
              </a:effectLst>
              <a:latin typeface="Arial" charset="0"/>
            </a:endParaRPr>
          </a:p>
        </p:txBody>
      </p:sp>
      <p:graphicFrame>
        <p:nvGraphicFramePr>
          <p:cNvPr id="9" name="Diagram 8">
            <a:extLst>
              <a:ext uri="{FF2B5EF4-FFF2-40B4-BE49-F238E27FC236}">
                <a16:creationId xmlns:a16="http://schemas.microsoft.com/office/drawing/2014/main" id="{85A7D704-3161-43CB-672E-9504BE31D18F}"/>
              </a:ext>
            </a:extLst>
          </p:cNvPr>
          <p:cNvGraphicFramePr>
            <a:graphicFrameLocks/>
          </p:cNvGraphicFramePr>
          <p:nvPr/>
        </p:nvGraphicFramePr>
        <p:xfrm>
          <a:off x="1524000" y="1052736"/>
          <a:ext cx="9144000" cy="4896544"/>
        </p:xfrm>
        <a:graphic>
          <a:graphicData uri="http://schemas.openxmlformats.org/drawingml/2006/chart">
            <c:chart xmlns:c="http://schemas.openxmlformats.org/drawingml/2006/chart" xmlns:r="http://schemas.openxmlformats.org/officeDocument/2006/relationships" r:id="rId2"/>
          </a:graphicData>
        </a:graphic>
      </p:graphicFrame>
      <p:pic>
        <p:nvPicPr>
          <p:cNvPr id="26629" name="Picture 4">
            <a:extLst>
              <a:ext uri="{FF2B5EF4-FFF2-40B4-BE49-F238E27FC236}">
                <a16:creationId xmlns:a16="http://schemas.microsoft.com/office/drawing/2014/main" id="{B955ADA7-EFA3-148A-0E63-FAF7240F0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639" t="2795" r="26031" b="3088"/>
          <a:stretch>
            <a:fillRect/>
          </a:stretch>
        </p:blipFill>
        <p:spPr bwMode="auto">
          <a:xfrm rot="5400000">
            <a:off x="7032626" y="2349501"/>
            <a:ext cx="1223963"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4">
            <a:extLst>
              <a:ext uri="{FF2B5EF4-FFF2-40B4-BE49-F238E27FC236}">
                <a16:creationId xmlns:a16="http://schemas.microsoft.com/office/drawing/2014/main" id="{98ED980A-843B-D2D8-D8D4-84DEC95A9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618" t="2795" r="26031" b="29172"/>
          <a:stretch>
            <a:fillRect/>
          </a:stretch>
        </p:blipFill>
        <p:spPr bwMode="auto">
          <a:xfrm rot="5400000">
            <a:off x="2640013" y="3644901"/>
            <a:ext cx="1223963"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zövegdoboz 7">
            <a:extLst>
              <a:ext uri="{FF2B5EF4-FFF2-40B4-BE49-F238E27FC236}">
                <a16:creationId xmlns:a16="http://schemas.microsoft.com/office/drawing/2014/main" id="{18819D55-45BF-2137-99FE-C8ED19BD07BA}"/>
              </a:ext>
            </a:extLst>
          </p:cNvPr>
          <p:cNvSpPr txBox="1"/>
          <p:nvPr/>
        </p:nvSpPr>
        <p:spPr>
          <a:xfrm>
            <a:off x="3143251" y="6165850"/>
            <a:ext cx="5832475" cy="368300"/>
          </a:xfrm>
          <a:prstGeom prst="rect">
            <a:avLst/>
          </a:prstGeom>
          <a:noFill/>
        </p:spPr>
        <p:txBody>
          <a:bodyPr>
            <a:spAutoFit/>
          </a:bodyPr>
          <a:lstStyle/>
          <a:p>
            <a:pPr>
              <a:defRPr/>
            </a:pPr>
            <a:r>
              <a:rPr lang="hu-HU" b="1" dirty="0">
                <a:solidFill>
                  <a:schemeClr val="tx1">
                    <a:lumMod val="75000"/>
                    <a:lumOff val="25000"/>
                  </a:schemeClr>
                </a:solidFill>
                <a:latin typeface="Times New Roman" pitchFamily="18" charset="0"/>
                <a:cs typeface="Times New Roman" pitchFamily="18" charset="0"/>
              </a:rPr>
              <a:t>Gyökérzet változása éves biológia fejlődési ciklus szerint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F855911-B328-EAC4-87D4-ABA690BB0853}"/>
              </a:ext>
            </a:extLst>
          </p:cNvPr>
          <p:cNvSpPr>
            <a:spLocks noGrp="1"/>
          </p:cNvSpPr>
          <p:nvPr>
            <p:ph type="title"/>
          </p:nvPr>
        </p:nvSpPr>
        <p:spPr/>
        <p:txBody>
          <a:bodyPr/>
          <a:lstStyle/>
          <a:p>
            <a:r>
              <a:rPr lang="hu-HU" dirty="0">
                <a:solidFill>
                  <a:srgbClr val="00B050"/>
                </a:solidFill>
                <a:latin typeface="Swis721 BdCnOul BT" panose="04020704030B03040203" pitchFamily="82" charset="0"/>
              </a:rPr>
              <a:t>Gyep, esztétika, víztakarékosság</a:t>
            </a:r>
          </a:p>
        </p:txBody>
      </p:sp>
      <p:sp>
        <p:nvSpPr>
          <p:cNvPr id="3" name="Tartalom helye 2">
            <a:extLst>
              <a:ext uri="{FF2B5EF4-FFF2-40B4-BE49-F238E27FC236}">
                <a16:creationId xmlns:a16="http://schemas.microsoft.com/office/drawing/2014/main" id="{4F1CB827-60A1-53DE-9977-D6CEDD52DF05}"/>
              </a:ext>
            </a:extLst>
          </p:cNvPr>
          <p:cNvSpPr>
            <a:spLocks noGrp="1"/>
          </p:cNvSpPr>
          <p:nvPr>
            <p:ph idx="1"/>
          </p:nvPr>
        </p:nvSpPr>
        <p:spPr>
          <a:xfrm>
            <a:off x="3752850" y="1825625"/>
            <a:ext cx="7600950" cy="4351338"/>
          </a:xfrm>
        </p:spPr>
        <p:txBody>
          <a:bodyPr>
            <a:normAutofit fontScale="85000" lnSpcReduction="10000"/>
          </a:bodyPr>
          <a:lstStyle/>
          <a:p>
            <a:r>
              <a:rPr lang="hu-HU" dirty="0"/>
              <a:t>Esztétikai és funkcionális hatások: </a:t>
            </a:r>
          </a:p>
          <a:p>
            <a:pPr lvl="1"/>
            <a:r>
              <a:rPr lang="hu-HU" dirty="0"/>
              <a:t>Gyepek esetében a vízhiány csökkentheti a fű zöld színét, sárgulást és </a:t>
            </a:r>
            <a:r>
              <a:rPr lang="hu-HU" dirty="0" err="1"/>
              <a:t>foltosodást</a:t>
            </a:r>
            <a:r>
              <a:rPr lang="hu-HU" dirty="0"/>
              <a:t> okozhat, ami nem kívánatos. Emellett a túlságosan száraz gyep könnyen károsodhat a használat során, például sportpályákon, parkokban vagy kertekben. Nem megfelelő immun rendszerű gyep egy vízstressz alatt </a:t>
            </a:r>
            <a:r>
              <a:rPr lang="hu-HU" dirty="0" err="1"/>
              <a:t>kitettebb</a:t>
            </a:r>
            <a:r>
              <a:rPr lang="hu-HU" dirty="0"/>
              <a:t> a fertőzéseknek és a kórokozóknak.</a:t>
            </a:r>
          </a:p>
          <a:p>
            <a:r>
              <a:rPr lang="hu-HU" dirty="0"/>
              <a:t>A deficit öntözés gyepeken akkor lehet hasznos, ha a következő tényezőket figyelembe vesszük:</a:t>
            </a:r>
          </a:p>
          <a:p>
            <a:r>
              <a:rPr lang="hu-HU" dirty="0"/>
              <a:t>Szárazságtűrő fűfajták: </a:t>
            </a:r>
          </a:p>
          <a:p>
            <a:pPr lvl="1"/>
            <a:r>
              <a:rPr lang="hu-HU" dirty="0"/>
              <a:t>Egyes fűfajták, a szárazságot tűrő fűkeverékek (jelentős nádképű csenkesz tartalommal) jobban alkalmazkodnak a vízhiányos környezethez, és jobban elviselik a deficit öntözést. Ilyen fűfajok esetén a vízhiányos állapotok kevésbé lesznek </a:t>
            </a:r>
            <a:r>
              <a:rPr lang="hu-HU" dirty="0" err="1"/>
              <a:t>problémásak</a:t>
            </a:r>
            <a:r>
              <a:rPr lang="hu-HU" dirty="0"/>
              <a:t>. A közterületek gyepfelületén dominánssá kellene tenni ezt a fajtát.</a:t>
            </a:r>
          </a:p>
          <a:p>
            <a:endParaRPr lang="hu-HU" dirty="0"/>
          </a:p>
        </p:txBody>
      </p:sp>
      <p:pic>
        <p:nvPicPr>
          <p:cNvPr id="1026" name="Picture 2" descr="Nádképű csenkesz mélyreható gyökérzete a rétiperjéhez viszonyítva">
            <a:extLst>
              <a:ext uri="{FF2B5EF4-FFF2-40B4-BE49-F238E27FC236}">
                <a16:creationId xmlns:a16="http://schemas.microsoft.com/office/drawing/2014/main" id="{4C27261E-A6E5-932D-8C52-0CD754752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69" y="1553963"/>
            <a:ext cx="3652837" cy="4222933"/>
          </a:xfrm>
          <a:prstGeom prst="rect">
            <a:avLst/>
          </a:prstGeom>
          <a:noFill/>
          <a:extLst>
            <a:ext uri="{909E8E84-426E-40DD-AFC4-6F175D3DCCD1}">
              <a14:hiddenFill xmlns:a14="http://schemas.microsoft.com/office/drawing/2010/main">
                <a:solidFill>
                  <a:srgbClr val="FFFFFF"/>
                </a:solidFill>
              </a14:hiddenFill>
            </a:ext>
          </a:extLst>
        </p:spPr>
      </p:pic>
      <p:sp>
        <p:nvSpPr>
          <p:cNvPr id="5" name="Szövegdoboz 4">
            <a:extLst>
              <a:ext uri="{FF2B5EF4-FFF2-40B4-BE49-F238E27FC236}">
                <a16:creationId xmlns:a16="http://schemas.microsoft.com/office/drawing/2014/main" id="{6A557B33-6034-B3FC-9E3E-7FED258577D8}"/>
              </a:ext>
            </a:extLst>
          </p:cNvPr>
          <p:cNvSpPr txBox="1"/>
          <p:nvPr/>
        </p:nvSpPr>
        <p:spPr>
          <a:xfrm>
            <a:off x="3181268" y="1553963"/>
            <a:ext cx="885907" cy="584775"/>
          </a:xfrm>
          <a:prstGeom prst="rect">
            <a:avLst/>
          </a:prstGeom>
          <a:solidFill>
            <a:schemeClr val="bg1"/>
          </a:solidFill>
        </p:spPr>
        <p:txBody>
          <a:bodyPr wrap="square" rtlCol="0">
            <a:spAutoFit/>
          </a:bodyPr>
          <a:lstStyle/>
          <a:p>
            <a:r>
              <a:rPr lang="hu-HU" sz="1600" dirty="0"/>
              <a:t>Réti perje</a:t>
            </a:r>
          </a:p>
        </p:txBody>
      </p:sp>
      <p:sp>
        <p:nvSpPr>
          <p:cNvPr id="6" name="Szövegdoboz 5">
            <a:extLst>
              <a:ext uri="{FF2B5EF4-FFF2-40B4-BE49-F238E27FC236}">
                <a16:creationId xmlns:a16="http://schemas.microsoft.com/office/drawing/2014/main" id="{C6D28B21-7E07-B51E-A9C6-C13388AD6602}"/>
              </a:ext>
            </a:extLst>
          </p:cNvPr>
          <p:cNvSpPr txBox="1"/>
          <p:nvPr/>
        </p:nvSpPr>
        <p:spPr>
          <a:xfrm>
            <a:off x="-81167" y="1448107"/>
            <a:ext cx="919367" cy="584775"/>
          </a:xfrm>
          <a:prstGeom prst="rect">
            <a:avLst/>
          </a:prstGeom>
          <a:solidFill>
            <a:schemeClr val="bg1"/>
          </a:solidFill>
        </p:spPr>
        <p:txBody>
          <a:bodyPr wrap="square" rtlCol="0">
            <a:spAutoFit/>
          </a:bodyPr>
          <a:lstStyle/>
          <a:p>
            <a:r>
              <a:rPr lang="hu-HU" sz="1600" dirty="0"/>
              <a:t>Nádképű csenkesz</a:t>
            </a:r>
          </a:p>
        </p:txBody>
      </p:sp>
    </p:spTree>
    <p:extLst>
      <p:ext uri="{BB962C8B-B14F-4D97-AF65-F5344CB8AC3E}">
        <p14:creationId xmlns:p14="http://schemas.microsoft.com/office/powerpoint/2010/main" val="3724880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AE5DACF-6530-37C3-E6C9-AB56A7E527E0}"/>
              </a:ext>
            </a:extLst>
          </p:cNvPr>
          <p:cNvSpPr>
            <a:spLocks noGrp="1"/>
          </p:cNvSpPr>
          <p:nvPr>
            <p:ph type="title"/>
          </p:nvPr>
        </p:nvSpPr>
        <p:spPr/>
        <p:txBody>
          <a:bodyPr/>
          <a:lstStyle/>
          <a:p>
            <a:r>
              <a:rPr lang="hu-HU" dirty="0">
                <a:solidFill>
                  <a:srgbClr val="00B050"/>
                </a:solidFill>
                <a:latin typeface="Swis721 BdCnOul BT" panose="04020704030B03040203" pitchFamily="82" charset="0"/>
              </a:rPr>
              <a:t>Mi a deficit öntözés feltétele?</a:t>
            </a:r>
          </a:p>
        </p:txBody>
      </p:sp>
      <p:sp>
        <p:nvSpPr>
          <p:cNvPr id="3" name="Tartalom helye 2">
            <a:extLst>
              <a:ext uri="{FF2B5EF4-FFF2-40B4-BE49-F238E27FC236}">
                <a16:creationId xmlns:a16="http://schemas.microsoft.com/office/drawing/2014/main" id="{2D92FACD-FF03-40BB-7108-2D016A6A5D0D}"/>
              </a:ext>
            </a:extLst>
          </p:cNvPr>
          <p:cNvSpPr>
            <a:spLocks noGrp="1"/>
          </p:cNvSpPr>
          <p:nvPr>
            <p:ph idx="1"/>
          </p:nvPr>
        </p:nvSpPr>
        <p:spPr>
          <a:xfrm>
            <a:off x="4245996" y="1825625"/>
            <a:ext cx="7107803" cy="4351338"/>
          </a:xfrm>
        </p:spPr>
        <p:txBody>
          <a:bodyPr>
            <a:normAutofit fontScale="85000" lnSpcReduction="20000"/>
          </a:bodyPr>
          <a:lstStyle/>
          <a:p>
            <a:r>
              <a:rPr lang="hu-HU" dirty="0"/>
              <a:t>Folyamatos monitorozás: </a:t>
            </a:r>
          </a:p>
          <a:p>
            <a:pPr lvl="1"/>
            <a:r>
              <a:rPr lang="hu-HU" dirty="0"/>
              <a:t>Ha deficit öntözést alkalmazunk, folyamatosan figyelemmel kell kísérni a talaj nedvességét és a gyep állapotát, hogy elkerüljük a túlzott kiszáradást. Egy olyan öntözési rendszer, amely érzékelőkkel figyeli a talaj nedvességét, segíthet ennek elérésében.</a:t>
            </a:r>
          </a:p>
          <a:p>
            <a:r>
              <a:rPr lang="hu-HU" dirty="0"/>
              <a:t>Egyenletes vízkijuttatás:</a:t>
            </a:r>
          </a:p>
          <a:p>
            <a:pPr lvl="1"/>
            <a:r>
              <a:rPr lang="hu-HU" dirty="0"/>
              <a:t>A díszgyepek esetében az egyenetlen vízkijuttatás hiányát folyamatos túlöntözéssel kompenzáljuk.</a:t>
            </a:r>
          </a:p>
          <a:p>
            <a:pPr lvl="1"/>
            <a:r>
              <a:rPr lang="hu-HU" dirty="0"/>
              <a:t>A díszgyepeknél az egyöntetűség fontos, kirívóan száraz foltok nem nagyon engedhetőek meg, még akkor sem, ha az a terület csak nagyon kis hányadát jelentik, és a többi felület akár tökéletes is lehet.</a:t>
            </a:r>
          </a:p>
          <a:p>
            <a:pPr lvl="1"/>
            <a:r>
              <a:rPr lang="hu-HU" dirty="0"/>
              <a:t>Csak a magas </a:t>
            </a:r>
            <a:r>
              <a:rPr lang="hu-HU" dirty="0" err="1"/>
              <a:t>egyenletességű</a:t>
            </a:r>
            <a:r>
              <a:rPr lang="hu-HU" dirty="0"/>
              <a:t> gyep esetében tehetjük meg az, hogy visszavesszük az öntözést.</a:t>
            </a:r>
          </a:p>
          <a:p>
            <a:pPr lvl="1"/>
            <a:r>
              <a:rPr lang="hu-HU" dirty="0"/>
              <a:t>Ezt tovább bonyolítja, ha árnyékos és napos területek váltakoznak.</a:t>
            </a:r>
          </a:p>
        </p:txBody>
      </p:sp>
      <p:pic>
        <p:nvPicPr>
          <p:cNvPr id="6146" name="Picture 2" descr="Managing Pressure in the Home Irrigation System | Oklahoma State University">
            <a:extLst>
              <a:ext uri="{FF2B5EF4-FFF2-40B4-BE49-F238E27FC236}">
                <a16:creationId xmlns:a16="http://schemas.microsoft.com/office/drawing/2014/main" id="{7552EF78-5E6E-A4EF-0D4E-CCEB8DA440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373" y="1909720"/>
            <a:ext cx="5687633" cy="3784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182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31990FFC-C4B3-AF5C-96D8-C435B94B6DA1}"/>
              </a:ext>
            </a:extLst>
          </p:cNvPr>
          <p:cNvSpPr>
            <a:spLocks noGrp="1"/>
          </p:cNvSpPr>
          <p:nvPr>
            <p:ph type="title"/>
          </p:nvPr>
        </p:nvSpPr>
        <p:spPr/>
        <p:txBody>
          <a:bodyPr/>
          <a:lstStyle/>
          <a:p>
            <a:r>
              <a:rPr lang="hu-HU" dirty="0">
                <a:solidFill>
                  <a:srgbClr val="00B050"/>
                </a:solidFill>
                <a:latin typeface="Swis721 BdCnOul BT" panose="04020704030B03040203" pitchFamily="82" charset="0"/>
              </a:rPr>
              <a:t>Kell-e nekünk a deficit öntözéssel foglalkoznunk?</a:t>
            </a:r>
          </a:p>
        </p:txBody>
      </p:sp>
      <p:sp>
        <p:nvSpPr>
          <p:cNvPr id="5" name="Tartalom helye 4">
            <a:extLst>
              <a:ext uri="{FF2B5EF4-FFF2-40B4-BE49-F238E27FC236}">
                <a16:creationId xmlns:a16="http://schemas.microsoft.com/office/drawing/2014/main" id="{61D5AEC1-2D9A-554E-6219-152A8712DA79}"/>
              </a:ext>
            </a:extLst>
          </p:cNvPr>
          <p:cNvSpPr>
            <a:spLocks noGrp="1"/>
          </p:cNvSpPr>
          <p:nvPr>
            <p:ph idx="1"/>
          </p:nvPr>
        </p:nvSpPr>
        <p:spPr/>
        <p:txBody>
          <a:bodyPr/>
          <a:lstStyle/>
          <a:p>
            <a:r>
              <a:rPr lang="hu-HU" dirty="0"/>
              <a:t>Persze, hogy kell! Az automata öntözés egyik </a:t>
            </a:r>
            <a:r>
              <a:rPr lang="hu-HU" dirty="0" err="1"/>
              <a:t>selling</a:t>
            </a:r>
            <a:r>
              <a:rPr lang="hu-HU" dirty="0"/>
              <a:t> </a:t>
            </a:r>
            <a:r>
              <a:rPr lang="hu-HU" dirty="0" err="1"/>
              <a:t>point</a:t>
            </a:r>
            <a:r>
              <a:rPr lang="hu-HU" dirty="0"/>
              <a:t>-ja, hogy víztakarékos. Ha valóságban valaki egyszer is visszaellenőrizte volna az éves vízfogyasztást öntözés megépítése előtt és után, akkor azt tapasztalná, hogy nagy általánosságban sokkal többet öntözünk az irányított öntözés megkezdését követően. Ezt részben indokolja az intenzívvé váló kertfenntartás és a megnövekedett magasabb minőségű zöldfelület, de a ráfordított vízmennyiség és a minőségi ugrás sokszor nincs arányban egymással.</a:t>
            </a:r>
          </a:p>
          <a:p>
            <a:r>
              <a:rPr lang="hu-HU" dirty="0"/>
              <a:t>Már azzal nagy eredményeket érnénk el, ha csak a szükséges vízmennyiséget pótolnánk a kertben. </a:t>
            </a:r>
          </a:p>
        </p:txBody>
      </p:sp>
    </p:spTree>
    <p:extLst>
      <p:ext uri="{BB962C8B-B14F-4D97-AF65-F5344CB8AC3E}">
        <p14:creationId xmlns:p14="http://schemas.microsoft.com/office/powerpoint/2010/main" val="3562267099"/>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19081</TotalTime>
  <Words>1749</Words>
  <Application>Microsoft Office PowerPoint</Application>
  <PresentationFormat>Szélesvásznú</PresentationFormat>
  <Paragraphs>152</Paragraphs>
  <Slides>27</Slides>
  <Notes>0</Notes>
  <HiddenSlides>2</HiddenSlides>
  <MMClips>0</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27</vt:i4>
      </vt:variant>
    </vt:vector>
  </HeadingPairs>
  <TitlesOfParts>
    <vt:vector size="34" baseType="lpstr">
      <vt:lpstr>Arial</vt:lpstr>
      <vt:lpstr>Arial CE</vt:lpstr>
      <vt:lpstr>Calibri</vt:lpstr>
      <vt:lpstr>Calibri Light</vt:lpstr>
      <vt:lpstr>Swis721 BdCnOul BT</vt:lpstr>
      <vt:lpstr>Times New Roman</vt:lpstr>
      <vt:lpstr>Office-téma</vt:lpstr>
      <vt:lpstr>Deficit öntözés a gyep esetében</vt:lpstr>
      <vt:lpstr>Deficit öntözés a gyep esetében – minek is?</vt:lpstr>
      <vt:lpstr>A víz tényleges ára</vt:lpstr>
      <vt:lpstr>Mi a deficit öntözés?</vt:lpstr>
      <vt:lpstr>Deficit öntözés a gyep esetében?</vt:lpstr>
      <vt:lpstr>Gyökérzóna – kiértékelés – (Laczkó Zoltán)</vt:lpstr>
      <vt:lpstr>Gyep, esztétika, víztakarékosság</vt:lpstr>
      <vt:lpstr>Mi a deficit öntözés feltétele?</vt:lpstr>
      <vt:lpstr>Kell-e nekünk a deficit öntözéssel foglalkoznunk?</vt:lpstr>
      <vt:lpstr>Az öntözés egyenletessége – a legfontosabb</vt:lpstr>
      <vt:lpstr>A növényzet általános állapota, a gondozás színvonala</vt:lpstr>
      <vt:lpstr>Zónázás, talajszenzorok, AI</vt:lpstr>
      <vt:lpstr>PowerPoint-bemutató</vt:lpstr>
      <vt:lpstr>PowerPoint-bemutató</vt:lpstr>
      <vt:lpstr>PowerPoint-bemutató</vt:lpstr>
      <vt:lpstr>PowerPoint-bemutató</vt:lpstr>
      <vt:lpstr>PowerPoint-bemutató</vt:lpstr>
      <vt:lpstr>PowerPoint-bemutató</vt:lpstr>
      <vt:lpstr>PowerPoint-bemutató</vt:lpstr>
      <vt:lpstr>1000 m2-es zöldfelület beöntözése Öntözés napi százalékos állítással</vt:lpstr>
      <vt:lpstr>Idöjáráskövetö és hagyományos öntözés </vt:lpstr>
      <vt:lpstr>Idöjáráskövetö és hagyományos öntözés - folytatás</vt:lpstr>
      <vt:lpstr>Adatok összevetése – összefüggés keresés</vt:lpstr>
      <vt:lpstr>Deficit öntözési kísérlet és tapasztalatai</vt:lpstr>
      <vt:lpstr>Tapasztalatok 2023 és 2024-ben</vt:lpstr>
      <vt:lpstr>Összefoglalva</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Ifj. Hordós László Gergely</dc:creator>
  <cp:lastModifiedBy>User</cp:lastModifiedBy>
  <cp:revision>25</cp:revision>
  <dcterms:created xsi:type="dcterms:W3CDTF">2024-11-13T10:29:49Z</dcterms:created>
  <dcterms:modified xsi:type="dcterms:W3CDTF">2024-12-05T12:55:14Z</dcterms:modified>
</cp:coreProperties>
</file>